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8.xml" ContentType="application/vnd.openxmlformats-officedocument.drawingml.chart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style17.xml" ContentType="application/vnd.ms-office.chartstyle+xml"/>
  <Override PartName="/ppt/charts/colors1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6" r:id="rId2"/>
    <p:sldId id="278" r:id="rId3"/>
    <p:sldId id="279" r:id="rId4"/>
    <p:sldId id="312" r:id="rId5"/>
    <p:sldId id="313" r:id="rId6"/>
    <p:sldId id="297" r:id="rId7"/>
    <p:sldId id="281" r:id="rId8"/>
    <p:sldId id="282" r:id="rId9"/>
    <p:sldId id="283" r:id="rId10"/>
    <p:sldId id="284" r:id="rId11"/>
    <p:sldId id="286" r:id="rId12"/>
    <p:sldId id="287" r:id="rId13"/>
    <p:sldId id="314" r:id="rId14"/>
    <p:sldId id="285" r:id="rId15"/>
    <p:sldId id="288" r:id="rId16"/>
    <p:sldId id="290" r:id="rId17"/>
    <p:sldId id="293" r:id="rId18"/>
    <p:sldId id="294" r:id="rId19"/>
    <p:sldId id="342" r:id="rId20"/>
    <p:sldId id="336" r:id="rId21"/>
    <p:sldId id="337" r:id="rId22"/>
    <p:sldId id="338" r:id="rId23"/>
    <p:sldId id="339" r:id="rId24"/>
    <p:sldId id="324" r:id="rId25"/>
    <p:sldId id="325" r:id="rId26"/>
    <p:sldId id="323" r:id="rId27"/>
    <p:sldId id="343" r:id="rId28"/>
    <p:sldId id="340" r:id="rId29"/>
    <p:sldId id="341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295" r:id="rId41"/>
    <p:sldId id="298" r:id="rId42"/>
    <p:sldId id="299" r:id="rId43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an Garcia" initials="AG" lastIdx="1" clrIdx="0">
    <p:extLst>
      <p:ext uri="{19B8F6BF-5375-455C-9EA6-DF929625EA0E}">
        <p15:presenceInfo xmlns="" xmlns:p15="http://schemas.microsoft.com/office/powerpoint/2012/main" userId="cb8fd4cb9f4f5a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A50021"/>
    <a:srgbClr val="31859C"/>
    <a:srgbClr val="C0504D"/>
    <a:srgbClr val="990000"/>
    <a:srgbClr val="FF0000"/>
    <a:srgbClr val="0066FF"/>
    <a:srgbClr val="66FF33"/>
    <a:srgbClr val="66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Hoja_de_c_lculo_de_Microsoft_Excel8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Hoja_de_c_lculo_de_Microsoft_Excel9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Hoja_de_c_lculo_de_Microsoft_Excel10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Hoja_de_c_lculo_de_Microsoft_Excel11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Hoja_de_c_lculo_de_Microsoft_Excel12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package" Target="../embeddings/Hoja_de_c_lculo_de_Microsoft_Excel13.xlsx"/><Relationship Id="rId1" Type="http://schemas.openxmlformats.org/officeDocument/2006/relationships/image" Target="../media/image5.jpg"/><Relationship Id="rId4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package" Target="../embeddings/Hoja_de_c_lculo_de_Microsoft_Excel14.xlsx"/><Relationship Id="rId1" Type="http://schemas.openxmlformats.org/officeDocument/2006/relationships/image" Target="../media/image6.JPG"/><Relationship Id="rId4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iomara%20Hernandez\Documents\Archivo%202014\Ingresos\Cuadroingresos\Impresi&#243;n.Resumen-Ingresos2014(2).xlsx" TargetMode="External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iomara%20Hernandez\Documents\Archivo%202015\Ingresos\Presentaciones2015\Gr&#225;fico%20presentaci&#243;nactualizaci&#243;nPGRmarzo2015.xlsx" TargetMode="External"/><Relationship Id="rId2" Type="http://schemas.openxmlformats.org/officeDocument/2006/relationships/image" Target="../media/image7.jpeg"/><Relationship Id="rId1" Type="http://schemas.openxmlformats.org/officeDocument/2006/relationships/themeOverride" Target="../theme/themeOverride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iomara%20Hernandez\Documents\Archivo%202015\Ingresos\Cuadros\ResumenIngres.xlsx" TargetMode="External"/><Relationship Id="rId2" Type="http://schemas.openxmlformats.org/officeDocument/2006/relationships/image" Target="../media/image8.jpeg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1.bin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iomara%20Hernandez\Documents\Archivo%202015\Ingresos\Presentaciones2015\Gr&#225;fico%20presentaci&#243;nactualizaci&#243;nPGRmarzo2015.xlsx" TargetMode="External"/><Relationship Id="rId1" Type="http://schemas.openxmlformats.org/officeDocument/2006/relationships/themeOverride" Target="../theme/themeOverride4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5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Hoja_de_c_lculo_de_Microsoft_Excel16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INDICADORES!$A$7</c:f>
              <c:strCache>
                <c:ptCount val="1"/>
                <c:pt idx="0">
                  <c:v>Producto Interno Bruto (en millones US$)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798451857409119E-2"/>
                  <c:y val="-9.7003110765470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43484182157038E-2"/>
                  <c:y val="8.8184646150427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9267097663305829E-3"/>
                  <c:y val="-9.700311076547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3025276586602462E-2"/>
                  <c:y val="-3.9943303573300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INDICADORES!$B$5:$I$5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INDICADORES!$B$7:$I$7</c:f>
              <c:numCache>
                <c:formatCode>_-* #,##0.0_-;\-* #,##0.0_-;_-* "-"??_-;_-@_-</c:formatCode>
                <c:ptCount val="8"/>
                <c:pt idx="0" formatCode="_(* #,##0.00_);_(* \(#,##0.00\);_(* &quot;-&quot;??_);_(@_)">
                  <c:v>7446.6</c:v>
                </c:pt>
                <c:pt idx="1">
                  <c:v>8491.4</c:v>
                </c:pt>
                <c:pt idx="2">
                  <c:v>8380.7000000000007</c:v>
                </c:pt>
                <c:pt idx="3">
                  <c:v>8741.2999999999993</c:v>
                </c:pt>
                <c:pt idx="4">
                  <c:v>9755.6</c:v>
                </c:pt>
                <c:pt idx="5">
                  <c:v>10460.9</c:v>
                </c:pt>
                <c:pt idx="6">
                  <c:v>10850.7</c:v>
                </c:pt>
                <c:pt idx="7" formatCode="_(* #,##0.00_);_(* \(#,##0.00\);_(* &quot;-&quot;??_);_(@_)">
                  <c:v>11805.6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19040"/>
        <c:axId val="24520576"/>
      </c:barChart>
      <c:catAx>
        <c:axId val="2451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4520576"/>
        <c:crosses val="autoZero"/>
        <c:auto val="1"/>
        <c:lblAlgn val="ctr"/>
        <c:lblOffset val="100"/>
        <c:noMultiLvlLbl val="0"/>
      </c:catAx>
      <c:valAx>
        <c:axId val="2452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451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N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NI" b="1" dirty="0"/>
              <a:t>Exportaciones de Zona Franca (Millones US</a:t>
            </a:r>
            <a:r>
              <a:rPr lang="es-NI" b="1" dirty="0" smtClean="0"/>
              <a:t>$)</a:t>
            </a:r>
            <a:endParaRPr lang="es-NI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INDICADORES!$A$18</c:f>
              <c:strCache>
                <c:ptCount val="1"/>
                <c:pt idx="0">
                  <c:v>Exportaciones de Zona Franca (Millones US$) /2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0749422903628003E-2"/>
                  <c:y val="-3.8480572865641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INDICADORES!$B$5:$C$5</c:f>
              <c:numCache>
                <c:formatCode>General</c:formatCode>
                <c:ptCount val="2"/>
                <c:pt idx="0">
                  <c:v>2007</c:v>
                </c:pt>
                <c:pt idx="1">
                  <c:v>2014</c:v>
                </c:pt>
              </c:numCache>
            </c:numRef>
          </c:cat>
          <c:val>
            <c:numRef>
              <c:f>INDICADORES!$B$18:$C$18</c:f>
              <c:numCache>
                <c:formatCode>_(* #,##0.00_);_(* \(#,##0.00\);_(* "-"??_);_(@_)</c:formatCode>
                <c:ptCount val="2"/>
                <c:pt idx="0">
                  <c:v>941.3</c:v>
                </c:pt>
                <c:pt idx="1">
                  <c:v>2510.1999999999998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56480"/>
        <c:axId val="29158016"/>
      </c:barChart>
      <c:catAx>
        <c:axId val="2915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9158016"/>
        <c:crosses val="autoZero"/>
        <c:auto val="1"/>
        <c:lblAlgn val="ctr"/>
        <c:lblOffset val="100"/>
        <c:noMultiLvlLbl val="0"/>
      </c:catAx>
      <c:valAx>
        <c:axId val="2915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915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dirty="0" smtClean="0"/>
              <a:t>(</a:t>
            </a:r>
            <a:r>
              <a:rPr lang="es-MX" b="1" dirty="0"/>
              <a:t>Millones US$)</a:t>
            </a:r>
          </a:p>
        </c:rich>
      </c:tx>
      <c:layout>
        <c:manualLayout>
          <c:xMode val="edge"/>
          <c:yMode val="edge"/>
          <c:x val="0.3702674981377699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INDICADORES!$A$19</c:f>
              <c:strCache>
                <c:ptCount val="1"/>
                <c:pt idx="0">
                  <c:v>Inversión Extranjera Directa (Millones US$)/4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INDICADORES!$B$5:$C$5</c:f>
              <c:numCache>
                <c:formatCode>General</c:formatCode>
                <c:ptCount val="2"/>
                <c:pt idx="0">
                  <c:v>2007</c:v>
                </c:pt>
                <c:pt idx="1">
                  <c:v>2014</c:v>
                </c:pt>
              </c:numCache>
            </c:numRef>
          </c:cat>
          <c:val>
            <c:numRef>
              <c:f>INDICADORES!$B$19:$C$19</c:f>
              <c:numCache>
                <c:formatCode>_(* #,##0.00_);_(* \(#,##0.00\);_(* "-"??_);_(@_)</c:formatCode>
                <c:ptCount val="2"/>
                <c:pt idx="0">
                  <c:v>382</c:v>
                </c:pt>
                <c:pt idx="1">
                  <c:v>1425.9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82688"/>
        <c:axId val="31284224"/>
      </c:barChart>
      <c:catAx>
        <c:axId val="3128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31284224"/>
        <c:crosses val="autoZero"/>
        <c:auto val="1"/>
        <c:lblAlgn val="ctr"/>
        <c:lblOffset val="100"/>
        <c:noMultiLvlLbl val="0"/>
      </c:catAx>
      <c:valAx>
        <c:axId val="3128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3128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 b="1"/>
              <a:t>Millone</a:t>
            </a:r>
            <a:r>
              <a:rPr lang="es-MX" sz="1600" b="1" baseline="0"/>
              <a:t>s de US$</a:t>
            </a:r>
            <a:endParaRPr lang="es-MX" sz="1600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INDICADORES!$A$23</c:f>
              <c:strCache>
                <c:ptCount val="1"/>
                <c:pt idx="0">
                  <c:v>Remesas Familiares /3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444444444444E-2"/>
                  <c:y val="-0.12037037037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33333333333298E-2"/>
                  <c:y val="-8.796296296296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INDICADORES!$B$5:$C$5</c:f>
              <c:numCache>
                <c:formatCode>General</c:formatCode>
                <c:ptCount val="2"/>
                <c:pt idx="0">
                  <c:v>2007</c:v>
                </c:pt>
                <c:pt idx="1">
                  <c:v>2014</c:v>
                </c:pt>
              </c:numCache>
            </c:numRef>
          </c:cat>
          <c:val>
            <c:numRef>
              <c:f>INDICADORES!$B$23:$C$23</c:f>
              <c:numCache>
                <c:formatCode>_(* #,##0.00_);_(* \(#,##0.00\);_(* "-"??_);_(@_)</c:formatCode>
                <c:ptCount val="2"/>
                <c:pt idx="0">
                  <c:v>739.6</c:v>
                </c:pt>
                <c:pt idx="1">
                  <c:v>1135.8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144192"/>
        <c:axId val="31154176"/>
        <c:axId val="0"/>
      </c:bar3DChart>
      <c:catAx>
        <c:axId val="311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31154176"/>
        <c:crosses val="autoZero"/>
        <c:auto val="1"/>
        <c:lblAlgn val="ctr"/>
        <c:lblOffset val="100"/>
        <c:noMultiLvlLbl val="0"/>
      </c:catAx>
      <c:valAx>
        <c:axId val="3115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3114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400" b="1"/>
              <a:t>2014</a:t>
            </a:r>
          </a:p>
        </c:rich>
      </c:tx>
      <c:layout>
        <c:manualLayout>
          <c:xMode val="edge"/>
          <c:yMode val="edge"/>
          <c:x val="0.39225855246852898"/>
          <c:y val="4.28625076949770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5610966995813"/>
                  <c:y val="-2.1663044497522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N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61876007770907"/>
                      <c:h val="0.147574305802756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6455992069257301E-2"/>
                  <c:y val="9.89247235156121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153724324580001"/>
                  <c:y val="0.206848146226830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2474703665404699"/>
                  <c:y val="9.31454689360610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9437327476434297E-2"/>
                  <c:y val="2.59074130853826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N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47749395366328"/>
                      <c:h val="0.14338208205281786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8.1401211831164302E-3"/>
                  <c:y val="-3.77321268560047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33461071892912803"/>
                  <c:y val="3.56063045149178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N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7035674714822"/>
                      <c:h val="0.1979655321744296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'Total origen'!$N$26:$N$33</c:f>
              <c:strCache>
                <c:ptCount val="8"/>
                <c:pt idx="0">
                  <c:v>EEUU</c:v>
                </c:pt>
                <c:pt idx="1">
                  <c:v>España</c:v>
                </c:pt>
                <c:pt idx="2">
                  <c:v>Costa Rica</c:v>
                </c:pt>
                <c:pt idx="3">
                  <c:v>Panamá</c:v>
                </c:pt>
                <c:pt idx="4">
                  <c:v>Canada</c:v>
                </c:pt>
                <c:pt idx="5">
                  <c:v>Mexico</c:v>
                </c:pt>
                <c:pt idx="6">
                  <c:v>El salvador</c:v>
                </c:pt>
                <c:pt idx="7">
                  <c:v>Resto del Mundo</c:v>
                </c:pt>
              </c:strCache>
            </c:strRef>
          </c:cat>
          <c:val>
            <c:numRef>
              <c:f>'Total origen'!$P$26:$P$33</c:f>
              <c:numCache>
                <c:formatCode>General</c:formatCode>
                <c:ptCount val="8"/>
                <c:pt idx="0">
                  <c:v>602.5</c:v>
                </c:pt>
                <c:pt idx="1">
                  <c:v>60.600000000000009</c:v>
                </c:pt>
                <c:pt idx="2">
                  <c:v>218</c:v>
                </c:pt>
                <c:pt idx="3">
                  <c:v>35.300000000000011</c:v>
                </c:pt>
                <c:pt idx="4">
                  <c:v>9.0000000000000018</c:v>
                </c:pt>
                <c:pt idx="5">
                  <c:v>6.3999999999999986</c:v>
                </c:pt>
                <c:pt idx="6">
                  <c:v>12.9</c:v>
                </c:pt>
                <c:pt idx="7">
                  <c:v>74.5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400" b="1"/>
              <a:t>2007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625950423896099"/>
                  <c:y val="-5.07236074657334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501800415423799E-2"/>
                  <c:y val="7.60990813648294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5453505772207"/>
                  <c:y val="0.1036869349664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origen'!$N$40:$N$42</c:f>
              <c:strCache>
                <c:ptCount val="3"/>
                <c:pt idx="0">
                  <c:v>EEUU</c:v>
                </c:pt>
                <c:pt idx="1">
                  <c:v>Costa Rica</c:v>
                </c:pt>
                <c:pt idx="2">
                  <c:v>Resto del Mundo</c:v>
                </c:pt>
              </c:strCache>
            </c:strRef>
          </c:cat>
          <c:val>
            <c:numRef>
              <c:f>'Total origen'!$O$40:$O$42</c:f>
              <c:numCache>
                <c:formatCode>General</c:formatCode>
                <c:ptCount val="3"/>
                <c:pt idx="0">
                  <c:v>470.8</c:v>
                </c:pt>
                <c:pt idx="1">
                  <c:v>221.9</c:v>
                </c:pt>
                <c:pt idx="2">
                  <c:v>46.9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N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origen'!$A$56</c:f>
              <c:strCache>
                <c:ptCount val="1"/>
                <c:pt idx="0">
                  <c:v>INGRESOS (Millones US$)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origen'!$B$55:$C$55</c:f>
              <c:numCache>
                <c:formatCode>General</c:formatCode>
                <c:ptCount val="2"/>
                <c:pt idx="0">
                  <c:v>2007</c:v>
                </c:pt>
                <c:pt idx="1">
                  <c:v>2014</c:v>
                </c:pt>
              </c:numCache>
            </c:numRef>
          </c:cat>
          <c:val>
            <c:numRef>
              <c:f>'Total origen'!$B$56:$C$56</c:f>
              <c:numCache>
                <c:formatCode>General</c:formatCode>
                <c:ptCount val="2"/>
                <c:pt idx="0">
                  <c:v>255.1</c:v>
                </c:pt>
                <c:pt idx="1">
                  <c:v>445.4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66528"/>
        <c:axId val="56568064"/>
      </c:barChart>
      <c:catAx>
        <c:axId val="5656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56568064"/>
        <c:crosses val="autoZero"/>
        <c:auto val="1"/>
        <c:lblAlgn val="ctr"/>
        <c:lblOffset val="100"/>
        <c:noMultiLvlLbl val="0"/>
      </c:catAx>
      <c:valAx>
        <c:axId val="5656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5656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NUMERO</a:t>
            </a:r>
            <a:r>
              <a:rPr lang="es-MX" b="1" baseline="0"/>
              <a:t> DE T</a:t>
            </a:r>
            <a:r>
              <a:rPr lang="es-MX" b="1"/>
              <a:t>URISTAS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origen'!$A$58</c:f>
              <c:strCache>
                <c:ptCount val="1"/>
                <c:pt idx="0">
                  <c:v>NUM TURISTAS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origen'!$B$55:$C$55</c:f>
              <c:numCache>
                <c:formatCode>General</c:formatCode>
                <c:ptCount val="2"/>
                <c:pt idx="0">
                  <c:v>2007</c:v>
                </c:pt>
                <c:pt idx="1">
                  <c:v>2014</c:v>
                </c:pt>
              </c:numCache>
            </c:numRef>
          </c:cat>
          <c:val>
            <c:numRef>
              <c:f>'Total origen'!$B$58:$C$58</c:f>
              <c:numCache>
                <c:formatCode>_(* #,##0.00_);_(* \(#,##0.00\);_(* "-"??_);_(@_)</c:formatCode>
                <c:ptCount val="2"/>
                <c:pt idx="0">
                  <c:v>799996</c:v>
                </c:pt>
                <c:pt idx="1">
                  <c:v>1380000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919744"/>
        <c:axId val="57925632"/>
      </c:barChart>
      <c:catAx>
        <c:axId val="5791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57925632"/>
        <c:crosses val="autoZero"/>
        <c:auto val="1"/>
        <c:lblAlgn val="ctr"/>
        <c:lblOffset val="100"/>
        <c:noMultiLvlLbl val="0"/>
      </c:catAx>
      <c:valAx>
        <c:axId val="5792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5791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58056663715101"/>
          <c:y val="4.7437877494228883E-2"/>
          <c:w val="0.71751408341188305"/>
          <c:h val="0.70179426366884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'gráficafinalizacion año'!$B$23</c:f>
              <c:strCache>
                <c:ptCount val="1"/>
                <c:pt idx="0">
                  <c:v>Presupuesto Actualizado</c:v>
                </c:pt>
              </c:strCache>
            </c:strRef>
          </c:tx>
          <c:spPr>
            <a:gradFill rotWithShape="1">
              <a:gsLst>
                <a:gs pos="0">
                  <a:srgbClr val="FFC000">
                    <a:shade val="51000"/>
                    <a:satMod val="130000"/>
                  </a:srgbClr>
                </a:gs>
                <a:gs pos="80000">
                  <a:srgbClr val="FFC000">
                    <a:shade val="93000"/>
                    <a:satMod val="130000"/>
                  </a:srgbClr>
                </a:gs>
                <a:gs pos="100000">
                  <a:srgbClr val="FFC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 prstMaterial="dkEdge"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9060358300896783E-4"/>
                  <c:y val="0.31555958894968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835933587863769E-17"/>
                  <c:y val="0.41693811074918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185257664709717E-3"/>
                  <c:y val="6.9489685124864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'gráficafinalizacion año'!$A$24:$A$27</c:f>
              <c:strCache>
                <c:ptCount val="4"/>
                <c:pt idx="0">
                  <c:v>Ingresos Totales</c:v>
                </c:pt>
                <c:pt idx="1">
                  <c:v>Ingresos Fiscales</c:v>
                </c:pt>
                <c:pt idx="2">
                  <c:v>Cooperación Externa</c:v>
                </c:pt>
                <c:pt idx="3">
                  <c:v>Préstamos internos</c:v>
                </c:pt>
              </c:strCache>
            </c:strRef>
          </c:cat>
          <c:val>
            <c:numRef>
              <c:f>'gráficafinalizacion año'!$B$24:$B$27</c:f>
              <c:numCache>
                <c:formatCode>#,##0.00</c:formatCode>
                <c:ptCount val="4"/>
                <c:pt idx="0">
                  <c:v>63149.24</c:v>
                </c:pt>
                <c:pt idx="1">
                  <c:v>49106.27</c:v>
                </c:pt>
                <c:pt idx="2">
                  <c:v>11182.97</c:v>
                </c:pt>
                <c:pt idx="3">
                  <c:v>2860</c:v>
                </c:pt>
              </c:numCache>
            </c:numRef>
          </c:val>
        </c:ser>
        <c:ser>
          <c:idx val="1"/>
          <c:order val="1"/>
          <c:tx>
            <c:strRef>
              <c:f>'gráficafinalizacion año'!$C$23</c:f>
              <c:strCache>
                <c:ptCount val="1"/>
                <c:pt idx="0">
                  <c:v>Presupuesto Ejecutado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39700" h="139700" prst="divot"/>
            </a:sp3d>
          </c:spPr>
          <c:invertIfNegative val="0"/>
          <c:dLbls>
            <c:dLbl>
              <c:idx val="0"/>
              <c:layout>
                <c:manualLayout>
                  <c:x val="0"/>
                  <c:y val="0.2736156351791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5190010857763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046314416177429E-2"/>
                  <c:y val="6.9489685124864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'gráficafinalizacion año'!$A$24:$A$27</c:f>
              <c:strCache>
                <c:ptCount val="4"/>
                <c:pt idx="0">
                  <c:v>Ingresos Totales</c:v>
                </c:pt>
                <c:pt idx="1">
                  <c:v>Ingresos Fiscales</c:v>
                </c:pt>
                <c:pt idx="2">
                  <c:v>Cooperación Externa</c:v>
                </c:pt>
                <c:pt idx="3">
                  <c:v>Préstamos internos</c:v>
                </c:pt>
              </c:strCache>
            </c:strRef>
          </c:cat>
          <c:val>
            <c:numRef>
              <c:f>'gráficafinalizacion año'!$C$24:$C$27</c:f>
              <c:numCache>
                <c:formatCode>#,##0.00</c:formatCode>
                <c:ptCount val="4"/>
                <c:pt idx="0">
                  <c:v>63166.479999999996</c:v>
                </c:pt>
                <c:pt idx="1">
                  <c:v>50687.27</c:v>
                </c:pt>
                <c:pt idx="2">
                  <c:v>10255.870000000001</c:v>
                </c:pt>
                <c:pt idx="3">
                  <c:v>2223.34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7109248"/>
        <c:axId val="67111936"/>
      </c:barChart>
      <c:lineChart>
        <c:grouping val="standard"/>
        <c:varyColors val="0"/>
        <c:ser>
          <c:idx val="2"/>
          <c:order val="2"/>
          <c:tx>
            <c:strRef>
              <c:f>'gráficafinalizacion año'!$D$23</c:f>
              <c:strCache>
                <c:ptCount val="1"/>
                <c:pt idx="0">
                  <c:v>% de Ejecución</c:v>
                </c:pt>
              </c:strCache>
            </c:strRef>
          </c:tx>
          <c:spPr>
            <a:ln w="38100">
              <a:solidFill>
                <a:srgbClr val="FFFF00"/>
              </a:solidFill>
              <a:tailEnd type="arrow"/>
            </a:ln>
          </c:spPr>
          <c:marker>
            <c:symbol val="diamond"/>
            <c:size val="14"/>
            <c:spPr>
              <a:solidFill>
                <a:srgbClr val="9954CC"/>
              </a:solidFill>
            </c:spPr>
          </c:marker>
          <c:dLbls>
            <c:spPr>
              <a:gradFill rotWithShape="1">
                <a:gsLst>
                  <a:gs pos="0">
                    <a:srgbClr val="5B9BD5">
                      <a:tint val="50000"/>
                      <a:satMod val="300000"/>
                    </a:srgbClr>
                  </a:gs>
                  <a:gs pos="35000">
                    <a:srgbClr val="5B9BD5">
                      <a:tint val="37000"/>
                      <a:satMod val="300000"/>
                    </a:srgbClr>
                  </a:gs>
                  <a:gs pos="100000">
                    <a:srgbClr val="5B9BD5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5B9BD5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'gráficafinalizacion año'!$A$24:$A$27</c:f>
              <c:strCache>
                <c:ptCount val="4"/>
                <c:pt idx="0">
                  <c:v>Ingresos Totales</c:v>
                </c:pt>
                <c:pt idx="1">
                  <c:v>Ingresos Fiscales</c:v>
                </c:pt>
                <c:pt idx="2">
                  <c:v>Cooperación Externa</c:v>
                </c:pt>
                <c:pt idx="3">
                  <c:v>Préstamos internos</c:v>
                </c:pt>
              </c:strCache>
            </c:strRef>
          </c:cat>
          <c:val>
            <c:numRef>
              <c:f>'gráficafinalizacion año'!$D$24:$D$27</c:f>
              <c:numCache>
                <c:formatCode>#,##0.00</c:formatCode>
                <c:ptCount val="4"/>
                <c:pt idx="0">
                  <c:v>100.02730040773254</c:v>
                </c:pt>
                <c:pt idx="1">
                  <c:v>103.21954813509558</c:v>
                </c:pt>
                <c:pt idx="2">
                  <c:v>91.70971575529579</c:v>
                </c:pt>
                <c:pt idx="3">
                  <c:v>77.739160839160846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127936"/>
        <c:axId val="67126400"/>
      </c:lineChart>
      <c:catAx>
        <c:axId val="67109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7111936"/>
        <c:crosses val="autoZero"/>
        <c:auto val="1"/>
        <c:lblAlgn val="ctr"/>
        <c:lblOffset val="100"/>
        <c:noMultiLvlLbl val="0"/>
      </c:catAx>
      <c:valAx>
        <c:axId val="671119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NI" dirty="0"/>
                  <a:t>Millones de córdobas</a:t>
                </a:r>
              </a:p>
            </c:rich>
          </c:tx>
          <c:layout>
            <c:manualLayout>
              <c:xMode val="edge"/>
              <c:yMode val="edge"/>
              <c:x val="1.6122531237404273E-3"/>
              <c:y val="8.8238560541378117E-2"/>
            </c:manualLayout>
          </c:layout>
          <c:overlay val="0"/>
        </c:title>
        <c:numFmt formatCode="#,##0.00" sourceLinked="1"/>
        <c:majorTickMark val="none"/>
        <c:minorTickMark val="none"/>
        <c:tickLblPos val="nextTo"/>
        <c:crossAx val="67109248"/>
        <c:crosses val="autoZero"/>
        <c:crossBetween val="between"/>
      </c:valAx>
      <c:valAx>
        <c:axId val="67126400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crossAx val="67127936"/>
        <c:crosses val="max"/>
        <c:crossBetween val="between"/>
      </c:valAx>
      <c:catAx>
        <c:axId val="67127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126400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/>
      </a:pPr>
      <a:endParaRPr lang="es-N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0"/>
      <c:depthPercent val="50"/>
      <c:rAngAx val="1"/>
    </c:view3D>
    <c:floor>
      <c:thickness val="0"/>
      <c:spPr>
        <a:blipFill>
          <a:blip xmlns:r="http://schemas.openxmlformats.org/officeDocument/2006/relationships" r:embed="rId2"/>
          <a:tile tx="0" ty="0" sx="100000" sy="100000" flip="none" algn="tl"/>
        </a:blip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12403286578526"/>
          <c:y val="5.1400554097404488E-2"/>
          <c:w val="0.80527065124533448"/>
          <c:h val="0.75263978782203467"/>
        </c:manualLayout>
      </c:layout>
      <c:bar3D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Hoja1!$A$68:$A$72</c:f>
              <c:strCache>
                <c:ptCount val="5"/>
                <c:pt idx="0">
                  <c:v>Ingresos Totales</c:v>
                </c:pt>
                <c:pt idx="1">
                  <c:v>Ingresos Fiscales</c:v>
                </c:pt>
                <c:pt idx="2">
                  <c:v>Préstamos Externos</c:v>
                </c:pt>
                <c:pt idx="3">
                  <c:v>Donaciones Externas</c:v>
                </c:pt>
                <c:pt idx="4">
                  <c:v>Préstamos Internos</c:v>
                </c:pt>
              </c:strCache>
            </c:strRef>
          </c:cat>
          <c:val>
            <c:numRef>
              <c:f>Hoja1!$B$68:$B$72</c:f>
              <c:numCache>
                <c:formatCode>#,##0.00</c:formatCode>
                <c:ptCount val="5"/>
                <c:pt idx="0">
                  <c:v>68498.679999999993</c:v>
                </c:pt>
                <c:pt idx="1">
                  <c:v>55309.4</c:v>
                </c:pt>
                <c:pt idx="2">
                  <c:v>7375.91</c:v>
                </c:pt>
                <c:pt idx="3">
                  <c:v>3083.36</c:v>
                </c:pt>
                <c:pt idx="4">
                  <c:v>2730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69"/>
        <c:shape val="box"/>
        <c:axId val="67646976"/>
        <c:axId val="67648512"/>
        <c:axId val="0"/>
      </c:bar3DChart>
      <c:catAx>
        <c:axId val="6764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es-NI"/>
          </a:p>
        </c:txPr>
        <c:crossAx val="67648512"/>
        <c:crosses val="autoZero"/>
        <c:auto val="1"/>
        <c:lblAlgn val="ctr"/>
        <c:lblOffset val="100"/>
        <c:noMultiLvlLbl val="0"/>
      </c:catAx>
      <c:valAx>
        <c:axId val="67648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NI"/>
                  <a:t>Millones de córdobas</a:t>
                </a:r>
              </a:p>
            </c:rich>
          </c:tx>
          <c:layout>
            <c:manualLayout>
              <c:xMode val="edge"/>
              <c:yMode val="edge"/>
              <c:x val="1.427521134024E-3"/>
              <c:y val="0.146777746139753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s-NI"/>
          </a:p>
        </c:txPr>
        <c:crossAx val="676469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/>
      </a:pPr>
      <a:endParaRPr lang="es-N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68415068738024"/>
          <c:y val="2.97714614941425E-2"/>
          <c:w val="0.73450688509142592"/>
          <c:h val="0.7104690800845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Graficas!$B$1</c:f>
              <c:strCache>
                <c:ptCount val="1"/>
                <c:pt idx="0">
                  <c:v>Presupuesto Estimado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N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Graficas!$A$2:$A$5</c:f>
              <c:strCache>
                <c:ptCount val="4"/>
                <c:pt idx="0">
                  <c:v>Ingresos Totales</c:v>
                </c:pt>
                <c:pt idx="1">
                  <c:v>Ingresos Fiscales</c:v>
                </c:pt>
                <c:pt idx="2">
                  <c:v>Cooperación Externa</c:v>
                </c:pt>
                <c:pt idx="3">
                  <c:v>Préstamos internos</c:v>
                </c:pt>
              </c:strCache>
            </c:strRef>
          </c:cat>
          <c:val>
            <c:numRef>
              <c:f>Graficas!$B$2:$B$5</c:f>
              <c:numCache>
                <c:formatCode>#,##0.00</c:formatCode>
                <c:ptCount val="4"/>
                <c:pt idx="0">
                  <c:v>68498.67</c:v>
                </c:pt>
                <c:pt idx="1">
                  <c:v>55309.4</c:v>
                </c:pt>
                <c:pt idx="2">
                  <c:v>10459.27</c:v>
                </c:pt>
                <c:pt idx="3">
                  <c:v>2730</c:v>
                </c:pt>
              </c:numCache>
            </c:numRef>
          </c:val>
        </c:ser>
        <c:ser>
          <c:idx val="1"/>
          <c:order val="1"/>
          <c:tx>
            <c:strRef>
              <c:f>Graficas!$D$1</c:f>
              <c:strCache>
                <c:ptCount val="1"/>
                <c:pt idx="0">
                  <c:v>Presupuesto Ejecutado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1426385062748698E-2"/>
                  <c:y val="5.589366325472191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487297214569999E-2"/>
                  <c:y val="6.09756097560975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122781139960812E-2"/>
                  <c:y val="-1.75667370846936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365068002863279E-2"/>
                  <c:y val="4.91189744574611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N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Graficas!$A$2:$A$5</c:f>
              <c:strCache>
                <c:ptCount val="4"/>
                <c:pt idx="0">
                  <c:v>Ingresos Totales</c:v>
                </c:pt>
                <c:pt idx="1">
                  <c:v>Ingresos Fiscales</c:v>
                </c:pt>
                <c:pt idx="2">
                  <c:v>Cooperación Externa</c:v>
                </c:pt>
                <c:pt idx="3">
                  <c:v>Préstamos internos</c:v>
                </c:pt>
              </c:strCache>
            </c:strRef>
          </c:cat>
          <c:val>
            <c:numRef>
              <c:f>Graficas!$D$2:$D$5</c:f>
              <c:numCache>
                <c:formatCode>#,##0.00</c:formatCode>
                <c:ptCount val="4"/>
                <c:pt idx="0">
                  <c:v>19519.419999999998</c:v>
                </c:pt>
                <c:pt idx="1">
                  <c:v>16764.14</c:v>
                </c:pt>
                <c:pt idx="2">
                  <c:v>1937.89</c:v>
                </c:pt>
                <c:pt idx="3">
                  <c:v>817.39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417984"/>
        <c:axId val="67419520"/>
      </c:barChart>
      <c:lineChart>
        <c:grouping val="standard"/>
        <c:varyColors val="0"/>
        <c:ser>
          <c:idx val="2"/>
          <c:order val="2"/>
          <c:tx>
            <c:strRef>
              <c:f>Graficas!$E$1</c:f>
              <c:strCache>
                <c:ptCount val="1"/>
                <c:pt idx="0">
                  <c:v>% de Ejecución</c:v>
                </c:pt>
              </c:strCache>
            </c:strRef>
          </c:tx>
          <c:spPr>
            <a:ln w="34925" cap="rnd" cmpd="dbl">
              <a:solidFill>
                <a:srgbClr val="00206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Graficas!$A$2:$A$5</c:f>
              <c:strCache>
                <c:ptCount val="4"/>
                <c:pt idx="0">
                  <c:v>Ingresos Totales</c:v>
                </c:pt>
                <c:pt idx="1">
                  <c:v>Ingresos Fiscales</c:v>
                </c:pt>
                <c:pt idx="2">
                  <c:v>Cooperación Externa</c:v>
                </c:pt>
                <c:pt idx="3">
                  <c:v>Préstamos internos</c:v>
                </c:pt>
              </c:strCache>
            </c:strRef>
          </c:cat>
          <c:val>
            <c:numRef>
              <c:f>Graficas!$E$2:$E$5</c:f>
              <c:numCache>
                <c:formatCode>#,##0.00</c:formatCode>
                <c:ptCount val="4"/>
                <c:pt idx="0">
                  <c:v>28.496056930740405</c:v>
                </c:pt>
                <c:pt idx="1">
                  <c:v>30.309748433358525</c:v>
                </c:pt>
                <c:pt idx="2">
                  <c:v>18.527966100884672</c:v>
                </c:pt>
                <c:pt idx="3">
                  <c:v>29.941025641025643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427328"/>
        <c:axId val="67425792"/>
      </c:lineChart>
      <c:catAx>
        <c:axId val="6741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es-NI"/>
          </a:p>
        </c:txPr>
        <c:crossAx val="67419520"/>
        <c:crosses val="autoZero"/>
        <c:auto val="1"/>
        <c:lblAlgn val="ctr"/>
        <c:lblOffset val="100"/>
        <c:noMultiLvlLbl val="0"/>
      </c:catAx>
      <c:valAx>
        <c:axId val="674195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NI"/>
                  <a:t>Millones de Córdobas</a:t>
                </a:r>
              </a:p>
            </c:rich>
          </c:tx>
          <c:layout>
            <c:manualLayout>
              <c:xMode val="edge"/>
              <c:yMode val="edge"/>
              <c:x val="1.6164021022903414E-3"/>
              <c:y val="0.162672844248127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NI"/>
          </a:p>
        </c:txPr>
        <c:crossAx val="67417984"/>
        <c:crosses val="autoZero"/>
        <c:crossBetween val="between"/>
      </c:valAx>
      <c:valAx>
        <c:axId val="67425792"/>
        <c:scaling>
          <c:orientation val="minMax"/>
        </c:scaling>
        <c:delete val="0"/>
        <c:axPos val="r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NI"/>
          </a:p>
        </c:txPr>
        <c:crossAx val="67427328"/>
        <c:crosses val="max"/>
        <c:crossBetween val="between"/>
      </c:valAx>
      <c:catAx>
        <c:axId val="67427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425792"/>
        <c:crosses val="autoZero"/>
        <c:auto val="1"/>
        <c:lblAlgn val="ctr"/>
        <c:lblOffset val="100"/>
        <c:noMultiLvlLbl val="0"/>
      </c:catAx>
      <c:spPr>
        <a:blipFill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plotArea>
    <c:legend>
      <c:legendPos val="b"/>
      <c:layout>
        <c:manualLayout>
          <c:xMode val="edge"/>
          <c:yMode val="edge"/>
          <c:x val="2.2696374596749856E-2"/>
          <c:y val="0.89398117918187059"/>
          <c:w val="0.94599561564003676"/>
          <c:h val="0.10601882081812944"/>
        </c:manualLayout>
      </c:layout>
      <c:overlay val="0"/>
      <c:spPr>
        <a:gradFill rotWithShape="1">
          <a:gsLst>
            <a:gs pos="0">
              <a:srgbClr val="C0504D">
                <a:shade val="51000"/>
                <a:satMod val="130000"/>
              </a:srgbClr>
            </a:gs>
            <a:gs pos="80000">
              <a:srgbClr val="C0504D">
                <a:shade val="93000"/>
                <a:satMod val="130000"/>
              </a:srgbClr>
            </a:gs>
            <a:gs pos="100000">
              <a:srgbClr val="C0504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  <c:txPr>
        <a:bodyPr rot="0" vert="horz"/>
        <a:lstStyle/>
        <a:p>
          <a:pPr>
            <a:defRPr>
              <a:solidFill>
                <a:sysClr val="window" lastClr="FFFFFF"/>
              </a:solidFill>
              <a:latin typeface="+mn-lt"/>
              <a:ea typeface="+mn-ea"/>
              <a:cs typeface="+mn-cs"/>
            </a:defRPr>
          </a:pPr>
          <a:endParaRPr lang="es-NI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s-N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'[6-3a.xls]Hoja2'!$C$42</c:f>
              <c:strCache>
                <c:ptCount val="1"/>
                <c:pt idx="0">
                  <c:v>PIB PERCAPITA (U$)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9516706920947287E-3"/>
                  <c:y val="-4.3495459519255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550120762841862E-3"/>
                  <c:y val="2.6097275711553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4113337566510117E-17"/>
                  <c:y val="-3.9870377306649774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1,475.8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516706920947395E-2"/>
                  <c:y val="-3.91459135673297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1,626.9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9516706920946203E-3"/>
                  <c:y val="-3.47963676154042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1,723.1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806682768378915E-2"/>
                  <c:y val="8.69909190385106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1,768.9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7710024152568372E-2"/>
                  <c:y val="-3.47963676154042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1,904.7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'[6-3a.xls]Hoja2'!$B$43:$B$50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'[6-3a.xls]Hoja2'!$C$43:$C$50</c:f>
              <c:numCache>
                <c:formatCode>_(* #,##0.00_);_(* \(#,##0.00\);_(* "-"??_);_(@_)</c:formatCode>
                <c:ptCount val="8"/>
                <c:pt idx="0">
                  <c:v>1306.5999999999999</c:v>
                </c:pt>
                <c:pt idx="1">
                  <c:v>1469.4</c:v>
                </c:pt>
                <c:pt idx="2">
                  <c:v>1432.5</c:v>
                </c:pt>
                <c:pt idx="3">
                  <c:v>1509</c:v>
                </c:pt>
                <c:pt idx="4">
                  <c:v>1650.7</c:v>
                </c:pt>
                <c:pt idx="5">
                  <c:v>1753.5</c:v>
                </c:pt>
                <c:pt idx="6">
                  <c:v>1831.3</c:v>
                </c:pt>
                <c:pt idx="7">
                  <c:v>1912.97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24928"/>
        <c:axId val="26926464"/>
      </c:barChart>
      <c:catAx>
        <c:axId val="2692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6926464"/>
        <c:crosses val="autoZero"/>
        <c:auto val="1"/>
        <c:lblAlgn val="ctr"/>
        <c:lblOffset val="100"/>
        <c:noMultiLvlLbl val="0"/>
      </c:catAx>
      <c:valAx>
        <c:axId val="2692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692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N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30"/>
      <c:rAngAx val="1"/>
    </c:view3D>
    <c:floor>
      <c:thickness val="0"/>
    </c:floor>
    <c:side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21744289901392858"/>
          <c:y val="3.9605148040705439E-2"/>
          <c:w val="0.78255710098607145"/>
          <c:h val="0.616151529205528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Graficosnuevaspres!$A$2</c:f>
              <c:strCache>
                <c:ptCount val="1"/>
                <c:pt idx="0">
                  <c:v>Ingresos Fiscales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cat>
            <c:numRef>
              <c:f>Graficosnuevaspres!$B$1:$M$1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Graficosnuevaspres!$B$2:$M$2</c:f>
              <c:numCache>
                <c:formatCode>#,##0.00</c:formatCode>
                <c:ptCount val="12"/>
                <c:pt idx="0">
                  <c:v>12217.08</c:v>
                </c:pt>
                <c:pt idx="1">
                  <c:v>14708.09</c:v>
                </c:pt>
                <c:pt idx="2">
                  <c:v>17513.93</c:v>
                </c:pt>
                <c:pt idx="3">
                  <c:v>20585.2</c:v>
                </c:pt>
                <c:pt idx="4">
                  <c:v>23475.759999999998</c:v>
                </c:pt>
                <c:pt idx="5">
                  <c:v>23776.47</c:v>
                </c:pt>
                <c:pt idx="6">
                  <c:v>27736.12</c:v>
                </c:pt>
                <c:pt idx="7">
                  <c:v>34946.21</c:v>
                </c:pt>
                <c:pt idx="8">
                  <c:v>40729.5</c:v>
                </c:pt>
                <c:pt idx="9">
                  <c:v>44041.17</c:v>
                </c:pt>
                <c:pt idx="10">
                  <c:v>50687.27</c:v>
                </c:pt>
                <c:pt idx="11">
                  <c:v>55309.4</c:v>
                </c:pt>
              </c:numCache>
            </c:numRef>
          </c:val>
        </c:ser>
        <c:ser>
          <c:idx val="1"/>
          <c:order val="1"/>
          <c:tx>
            <c:strRef>
              <c:f>Graficosnuevaspres!$A$3</c:f>
              <c:strCache>
                <c:ptCount val="1"/>
                <c:pt idx="0">
                  <c:v>Cooperación externa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cat>
            <c:numRef>
              <c:f>Graficosnuevaspres!$B$1:$M$1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Graficosnuevaspres!$B$3:$M$3</c:f>
              <c:numCache>
                <c:formatCode>#,##0.00</c:formatCode>
                <c:ptCount val="12"/>
                <c:pt idx="0">
                  <c:v>6382.76</c:v>
                </c:pt>
                <c:pt idx="1">
                  <c:v>6404.75</c:v>
                </c:pt>
                <c:pt idx="2">
                  <c:v>6741.06</c:v>
                </c:pt>
                <c:pt idx="3">
                  <c:v>7312.41</c:v>
                </c:pt>
                <c:pt idx="4">
                  <c:v>6955.74</c:v>
                </c:pt>
                <c:pt idx="5">
                  <c:v>7834.19</c:v>
                </c:pt>
                <c:pt idx="6">
                  <c:v>7366.62</c:v>
                </c:pt>
                <c:pt idx="7">
                  <c:v>6516.58</c:v>
                </c:pt>
                <c:pt idx="8">
                  <c:v>7005.81</c:v>
                </c:pt>
                <c:pt idx="9">
                  <c:v>7643.23</c:v>
                </c:pt>
                <c:pt idx="10">
                  <c:v>10255.870000000001</c:v>
                </c:pt>
                <c:pt idx="11">
                  <c:v>10459.27</c:v>
                </c:pt>
              </c:numCache>
            </c:numRef>
          </c:val>
        </c:ser>
        <c:ser>
          <c:idx val="2"/>
          <c:order val="2"/>
          <c:tx>
            <c:strRef>
              <c:f>Graficosnuevaspres!$A$4</c:f>
              <c:strCache>
                <c:ptCount val="1"/>
                <c:pt idx="0">
                  <c:v>Total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cat>
            <c:numRef>
              <c:f>Graficosnuevaspres!$B$1:$M$1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Graficosnuevaspres!$B$4:$M$4</c:f>
              <c:numCache>
                <c:formatCode>#,##0.00</c:formatCode>
                <c:ptCount val="12"/>
                <c:pt idx="0">
                  <c:v>18599.84</c:v>
                </c:pt>
                <c:pt idx="1">
                  <c:v>21112.84</c:v>
                </c:pt>
                <c:pt idx="2">
                  <c:v>24254.99</c:v>
                </c:pt>
                <c:pt idx="3">
                  <c:v>27897.61</c:v>
                </c:pt>
                <c:pt idx="4">
                  <c:v>30431.5</c:v>
                </c:pt>
                <c:pt idx="5">
                  <c:v>31610.66</c:v>
                </c:pt>
                <c:pt idx="6">
                  <c:v>35102.74</c:v>
                </c:pt>
                <c:pt idx="7">
                  <c:v>41462.79</c:v>
                </c:pt>
                <c:pt idx="8">
                  <c:v>47735.31</c:v>
                </c:pt>
                <c:pt idx="9">
                  <c:v>51684.399999999994</c:v>
                </c:pt>
                <c:pt idx="10">
                  <c:v>60943.14</c:v>
                </c:pt>
                <c:pt idx="11">
                  <c:v>65768.67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492864"/>
        <c:axId val="67498752"/>
        <c:axId val="0"/>
      </c:bar3DChart>
      <c:catAx>
        <c:axId val="6749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498752"/>
        <c:crosses val="autoZero"/>
        <c:auto val="1"/>
        <c:lblAlgn val="ctr"/>
        <c:lblOffset val="100"/>
        <c:noMultiLvlLbl val="0"/>
      </c:catAx>
      <c:valAx>
        <c:axId val="674987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NI" sz="16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Millones de córdobas</a:t>
                </a:r>
                <a:endParaRPr lang="es-NI" sz="1600" dirty="0"/>
              </a:p>
            </c:rich>
          </c:tx>
          <c:layout>
            <c:manualLayout>
              <c:xMode val="edge"/>
              <c:yMode val="edge"/>
              <c:x val="4.5437004623848566E-2"/>
              <c:y val="0.13748284753879453"/>
            </c:manualLayout>
          </c:layout>
          <c:overlay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s-NI"/>
          </a:p>
        </c:txPr>
        <c:crossAx val="674928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  <c:txPr>
          <a:bodyPr/>
          <a:lstStyle/>
          <a:p>
            <a:pPr rtl="0">
              <a:defRPr sz="1200" baseline="0"/>
            </a:pPr>
            <a:endParaRPr lang="es-NI"/>
          </a:p>
        </c:txPr>
      </c:dTable>
    </c:plotArea>
    <c:legend>
      <c:legendPos val="b"/>
      <c:layout>
        <c:manualLayout>
          <c:xMode val="edge"/>
          <c:yMode val="edge"/>
          <c:x val="0.23386463062415752"/>
          <c:y val="0.94712598425196848"/>
          <c:w val="0.66081461320581403"/>
          <c:h val="5.2874015748031494E-2"/>
        </c:manualLayout>
      </c:layout>
      <c:overlay val="0"/>
      <c:spPr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  <c:txPr>
        <a:bodyPr/>
        <a:lstStyle/>
        <a:p>
          <a:pPr>
            <a:defRPr sz="140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N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/>
      </a:pPr>
      <a:endParaRPr lang="es-NI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51130383784624"/>
          <c:y val="3.7705310659800928E-2"/>
          <c:w val="0.83251900988502847"/>
          <c:h val="0.774757622071715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3391812865497076E-3"/>
                  <c:y val="0.3037569944044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567251461988306E-3"/>
                  <c:y val="0.17905675459632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93654740525857E-3"/>
                  <c:y val="0.30695443645083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Hoja1!$A$3:$A$5</c:f>
              <c:strCache>
                <c:ptCount val="3"/>
                <c:pt idx="0">
                  <c:v>Gasto Corriente</c:v>
                </c:pt>
                <c:pt idx="1">
                  <c:v>Gasto de Capital</c:v>
                </c:pt>
                <c:pt idx="2">
                  <c:v>Total Gasto</c:v>
                </c:pt>
              </c:strCache>
            </c:strRef>
          </c:cat>
          <c:val>
            <c:numRef>
              <c:f>Hoja1!$B$3:$B$5</c:f>
              <c:numCache>
                <c:formatCode>#,##0.0</c:formatCode>
                <c:ptCount val="3"/>
                <c:pt idx="0">
                  <c:v>41556.699999999997</c:v>
                </c:pt>
                <c:pt idx="1">
                  <c:v>14785.1</c:v>
                </c:pt>
                <c:pt idx="2">
                  <c:v>56341.799999999996</c:v>
                </c:pt>
              </c:numCache>
            </c:numRef>
          </c:val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Ejecución</c:v>
                </c:pt>
              </c:strCache>
            </c:strRef>
          </c:tx>
          <c:spPr>
            <a:pattFill prst="pct7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7.0175438596491229E-3"/>
                  <c:y val="0.30695443645083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175438596491229E-3"/>
                  <c:y val="0.16626698641087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175438596491229E-3"/>
                  <c:y val="0.32933653077537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Hoja1!$A$3:$A$5</c:f>
              <c:strCache>
                <c:ptCount val="3"/>
                <c:pt idx="0">
                  <c:v>Gasto Corriente</c:v>
                </c:pt>
                <c:pt idx="1">
                  <c:v>Gasto de Capital</c:v>
                </c:pt>
                <c:pt idx="2">
                  <c:v>Total Gasto</c:v>
                </c:pt>
              </c:strCache>
            </c:strRef>
          </c:cat>
          <c:val>
            <c:numRef>
              <c:f>Hoja1!$C$3:$C$5</c:f>
              <c:numCache>
                <c:formatCode>#,##0.0</c:formatCode>
                <c:ptCount val="3"/>
                <c:pt idx="0">
                  <c:v>40692.300000000003</c:v>
                </c:pt>
                <c:pt idx="1">
                  <c:v>13946.8</c:v>
                </c:pt>
                <c:pt idx="2">
                  <c:v>54639.100000000006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0568448"/>
        <c:axId val="30569984"/>
        <c:axId val="0"/>
      </c:bar3DChart>
      <c:catAx>
        <c:axId val="30568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569984"/>
        <c:crosses val="autoZero"/>
        <c:auto val="1"/>
        <c:lblAlgn val="ctr"/>
        <c:lblOffset val="100"/>
        <c:noMultiLvlLbl val="0"/>
      </c:catAx>
      <c:valAx>
        <c:axId val="30569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Millones de Córdobas</a:t>
                </a:r>
              </a:p>
            </c:rich>
          </c:tx>
          <c:layout>
            <c:manualLayout>
              <c:xMode val="edge"/>
              <c:yMode val="edge"/>
              <c:x val="1.3484744212515751E-2"/>
              <c:y val="0.25182241979861913"/>
            </c:manualLayout>
          </c:layout>
          <c:overlay val="0"/>
        </c:title>
        <c:numFmt formatCode="#,##0.0" sourceLinked="1"/>
        <c:majorTickMark val="none"/>
        <c:minorTickMark val="none"/>
        <c:tickLblPos val="nextTo"/>
        <c:crossAx val="305684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NI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 dirty="0" smtClean="0"/>
              <a:t>Año 2014</a:t>
            </a:r>
            <a:endParaRPr lang="es-MX" sz="16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INDICADORES!$A$120:$A$124</c:f>
              <c:strCache>
                <c:ptCount val="5"/>
                <c:pt idx="0">
                  <c:v>Costa Rica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Nicaragua</c:v>
                </c:pt>
              </c:strCache>
            </c:strRef>
          </c:cat>
          <c:val>
            <c:numRef>
              <c:f>INDICADORES!$B$120:$B$124</c:f>
              <c:numCache>
                <c:formatCode>General</c:formatCode>
                <c:ptCount val="5"/>
                <c:pt idx="0">
                  <c:v>3.8</c:v>
                </c:pt>
                <c:pt idx="1">
                  <c:v>1</c:v>
                </c:pt>
                <c:pt idx="2">
                  <c:v>4.0999999999999996</c:v>
                </c:pt>
                <c:pt idx="3">
                  <c:v>2.7</c:v>
                </c:pt>
                <c:pt idx="4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887168"/>
        <c:axId val="76888704"/>
      </c:barChart>
      <c:catAx>
        <c:axId val="7688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76888704"/>
        <c:crosses val="autoZero"/>
        <c:auto val="1"/>
        <c:lblAlgn val="ctr"/>
        <c:lblOffset val="100"/>
        <c:noMultiLvlLbl val="0"/>
      </c:catAx>
      <c:valAx>
        <c:axId val="7688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688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INDICADORES!$A$8</c:f>
              <c:strCache>
                <c:ptCount val="1"/>
                <c:pt idx="0">
                  <c:v>PIB a precios constantes (tasas de crecimiento)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5.1014502068150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084194977843431E-3"/>
                  <c:y val="-3.246377404336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633548831653643E-3"/>
                  <c:y val="-4.409232307521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853419532661311E-2"/>
                  <c:y val="-8.3775413842906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9633548831652914E-3"/>
                  <c:y val="9.2593878457949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INDICADORES!$B$5:$I$5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INDICADORES!$B$8:$I$8</c:f>
              <c:numCache>
                <c:formatCode>_-* #,##0.0_-;\-* #,##0.0_-;_-* "-"??_-;_-@_-</c:formatCode>
                <c:ptCount val="8"/>
                <c:pt idx="0" formatCode="_(* #,##0.00_);_(* \(#,##0.00\);_(* &quot;-&quot;??_);_(@_)">
                  <c:v>5.0289923273706876</c:v>
                </c:pt>
                <c:pt idx="1">
                  <c:v>2.9</c:v>
                </c:pt>
                <c:pt idx="2" formatCode="#,##0.0_ ;\-#,##0.0\ ">
                  <c:v>-2.8</c:v>
                </c:pt>
                <c:pt idx="3">
                  <c:v>3.2</c:v>
                </c:pt>
                <c:pt idx="4">
                  <c:v>6.2</c:v>
                </c:pt>
                <c:pt idx="5">
                  <c:v>5.0999999999999996</c:v>
                </c:pt>
                <c:pt idx="6">
                  <c:v>4.5</c:v>
                </c:pt>
                <c:pt idx="7" formatCode="_(* #,##0.00_);_(* \(#,##0.00\);_(* &quot;-&quot;??_);_(@_)">
                  <c:v>4.7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27456"/>
        <c:axId val="24633344"/>
      </c:lineChart>
      <c:catAx>
        <c:axId val="2462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4633344"/>
        <c:crosses val="autoZero"/>
        <c:auto val="1"/>
        <c:lblAlgn val="ctr"/>
        <c:lblOffset val="100"/>
        <c:noMultiLvlLbl val="0"/>
      </c:catAx>
      <c:valAx>
        <c:axId val="2463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462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N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INDICADORES!$A$21</c:f>
              <c:strCache>
                <c:ptCount val="1"/>
                <c:pt idx="0">
                  <c:v>RIB (Millones US$)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0910723550762302E-2"/>
                  <c:y val="6.478871962072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90924834239495E-2"/>
                  <c:y val="4.319247974714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2728963677575402E-2"/>
                  <c:y val="6.478871962072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INDICADORES!$B$5:$I$5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INDICADORES!$B$21:$I$21</c:f>
              <c:numCache>
                <c:formatCode>_-* #,##0.0_-;\-* #,##0.0_-;_-* "-"??_-;_-@_-</c:formatCode>
                <c:ptCount val="8"/>
                <c:pt idx="0" formatCode="_(* #,##0.00_);_(* \(#,##0.00\);_(* &quot;-&quot;??_);_(@_)">
                  <c:v>1103.3</c:v>
                </c:pt>
                <c:pt idx="1">
                  <c:v>1140.8</c:v>
                </c:pt>
                <c:pt idx="2">
                  <c:v>1573.2</c:v>
                </c:pt>
                <c:pt idx="3">
                  <c:v>1799</c:v>
                </c:pt>
                <c:pt idx="4">
                  <c:v>1892.3</c:v>
                </c:pt>
                <c:pt idx="5">
                  <c:v>1887.2</c:v>
                </c:pt>
                <c:pt idx="6">
                  <c:v>1993</c:v>
                </c:pt>
                <c:pt idx="7" formatCode="_(* #,##0.00_);_(* \(#,##0.00\);_(* &quot;-&quot;??_);_(@_)">
                  <c:v>2276.1999999999998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128576"/>
        <c:axId val="27130112"/>
      </c:barChart>
      <c:lineChart>
        <c:grouping val="standard"/>
        <c:varyColors val="0"/>
        <c:ser>
          <c:idx val="1"/>
          <c:order val="1"/>
          <c:tx>
            <c:strRef>
              <c:f>INDICADORES!$A$22</c:f>
              <c:strCache>
                <c:ptCount val="1"/>
                <c:pt idx="0">
                  <c:v>RIB / BMONETARIAS (veces)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910082155820001E-2"/>
                  <c:y val="-3.2394359810361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00641394942401E-2"/>
                  <c:y val="-5.3990599683935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273601902194199E-2"/>
                  <c:y val="-3.599373312262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909440760877701E-2"/>
                  <c:y val="-3.9593106434885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364802536259502E-3"/>
                  <c:y val="-8.638495949429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909440760877799E-2"/>
                  <c:y val="-6.478871962072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8.2785586182034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5455361775381199E-2"/>
                  <c:y val="-2.1596239873574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INDICADORES!$B$5:$I$5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INDICADORES!$B$22:$I$22</c:f>
              <c:numCache>
                <c:formatCode>_-* #,##0.0_-;\-* #,##0.0_-;_-* "-"??_-;_-@_-</c:formatCode>
                <c:ptCount val="8"/>
                <c:pt idx="0">
                  <c:v>2.1177942103638006</c:v>
                </c:pt>
                <c:pt idx="1">
                  <c:v>2.1835666255207529</c:v>
                </c:pt>
                <c:pt idx="2">
                  <c:v>2.6384264614304347</c:v>
                </c:pt>
                <c:pt idx="3">
                  <c:v>2.7056406928706198</c:v>
                </c:pt>
                <c:pt idx="4">
                  <c:v>2.3786884219734654</c:v>
                </c:pt>
                <c:pt idx="5">
                  <c:v>2.3745142317999601</c:v>
                </c:pt>
                <c:pt idx="6">
                  <c:v>2.4666812624134513</c:v>
                </c:pt>
                <c:pt idx="7" formatCode="0.00">
                  <c:v>2.6168458991827461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31040"/>
        <c:axId val="27029504"/>
      </c:lineChart>
      <c:catAx>
        <c:axId val="2712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7130112"/>
        <c:crosses val="autoZero"/>
        <c:auto val="1"/>
        <c:lblAlgn val="ctr"/>
        <c:lblOffset val="100"/>
        <c:noMultiLvlLbl val="0"/>
      </c:catAx>
      <c:valAx>
        <c:axId val="2713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7128576"/>
        <c:crosses val="autoZero"/>
        <c:crossBetween val="between"/>
      </c:valAx>
      <c:valAx>
        <c:axId val="27029504"/>
        <c:scaling>
          <c:orientation val="minMax"/>
        </c:scaling>
        <c:delete val="0"/>
        <c:axPos val="r"/>
        <c:numFmt formatCode="_-* #,##0.0_-;\-* #,##0.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7031040"/>
        <c:crosses val="max"/>
        <c:crossBetween val="between"/>
      </c:valAx>
      <c:catAx>
        <c:axId val="27031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029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Inflación</a:t>
            </a:r>
            <a:r>
              <a:rPr lang="en-US" b="1" dirty="0"/>
              <a:t> </a:t>
            </a:r>
            <a:r>
              <a:rPr lang="en-US" b="1" dirty="0" err="1" smtClean="0"/>
              <a:t>Anual</a:t>
            </a:r>
            <a:r>
              <a:rPr lang="en-US" b="1" dirty="0" smtClean="0"/>
              <a:t> </a:t>
            </a:r>
            <a:r>
              <a:rPr lang="en-US" b="1" dirty="0" err="1" smtClean="0"/>
              <a:t>Acumulada</a:t>
            </a:r>
            <a:r>
              <a:rPr lang="en-US" b="1" dirty="0" smtClean="0"/>
              <a:t> </a:t>
            </a:r>
            <a:r>
              <a:rPr lang="en-US" b="1" dirty="0" err="1" smtClean="0"/>
              <a:t>Nacional</a:t>
            </a:r>
            <a:r>
              <a:rPr lang="en-US" b="1" dirty="0" smtClean="0"/>
              <a:t> </a:t>
            </a:r>
            <a:r>
              <a:rPr lang="en-US" b="1" dirty="0"/>
              <a:t>(IPC </a:t>
            </a:r>
            <a:r>
              <a:rPr lang="en-US" b="1" dirty="0" err="1"/>
              <a:t>año</a:t>
            </a:r>
            <a:r>
              <a:rPr lang="en-US" b="1" dirty="0"/>
              <a:t> base=2006)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INDICADORES!$A$11:$C$11</c:f>
              <c:strCache>
                <c:ptCount val="3"/>
                <c:pt idx="0">
                  <c:v>Inflación anual acumulada nacional (IPC año base=2006)</c:v>
                </c:pt>
                <c:pt idx="1">
                  <c:v> 16.88 </c:v>
                </c:pt>
                <c:pt idx="2">
                  <c:v> 6.50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INDICADORES!$B$5:$C$5</c:f>
              <c:numCache>
                <c:formatCode>General</c:formatCode>
                <c:ptCount val="2"/>
                <c:pt idx="0">
                  <c:v>2007</c:v>
                </c:pt>
                <c:pt idx="1">
                  <c:v>2014</c:v>
                </c:pt>
              </c:numCache>
            </c:numRef>
          </c:cat>
          <c:val>
            <c:numRef>
              <c:f>INDICADORES!$B$11:$C$11</c:f>
              <c:numCache>
                <c:formatCode>_(* #,##0.00_);_(* \(#,##0.00\);_(* "-"??_);_(@_)</c:formatCode>
                <c:ptCount val="2"/>
                <c:pt idx="0">
                  <c:v>16.88</c:v>
                </c:pt>
                <c:pt idx="1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61728"/>
        <c:axId val="27163264"/>
      </c:barChart>
      <c:catAx>
        <c:axId val="2716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7163264"/>
        <c:crosses val="autoZero"/>
        <c:auto val="1"/>
        <c:lblAlgn val="ctr"/>
        <c:lblOffset val="100"/>
        <c:noMultiLvlLbl val="0"/>
      </c:catAx>
      <c:valAx>
        <c:axId val="2716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716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Población Ocupada</a:t>
            </a:r>
            <a:r>
              <a:rPr lang="es-MX" b="1" baseline="0"/>
              <a:t> vs Asegurados INSS</a:t>
            </a:r>
            <a:endParaRPr lang="es-MX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INDICADORES!$A$12</c:f>
              <c:strCache>
                <c:ptCount val="1"/>
                <c:pt idx="0">
                  <c:v>Población ocupada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INDICADORES!$B$5:$C$5</c:f>
              <c:numCache>
                <c:formatCode>General</c:formatCode>
                <c:ptCount val="2"/>
                <c:pt idx="0">
                  <c:v>2007</c:v>
                </c:pt>
                <c:pt idx="1">
                  <c:v>2013</c:v>
                </c:pt>
              </c:numCache>
            </c:numRef>
          </c:cat>
          <c:val>
            <c:numRef>
              <c:f>INDICADORES!$B$12:$C$12</c:f>
              <c:numCache>
                <c:formatCode>_(* #,##0.00_);_(* \(#,##0.00\);_(* "-"??_);_(@_)</c:formatCode>
                <c:ptCount val="2"/>
                <c:pt idx="0">
                  <c:v>2138500</c:v>
                </c:pt>
                <c:pt idx="1">
                  <c:v>3019300</c:v>
                </c:pt>
              </c:numCache>
            </c:numRef>
          </c:val>
        </c:ser>
        <c:ser>
          <c:idx val="1"/>
          <c:order val="1"/>
          <c:tx>
            <c:strRef>
              <c:f>INDICADORES!$A$13</c:f>
              <c:strCache>
                <c:ptCount val="1"/>
                <c:pt idx="0">
                  <c:v>Asegurados Inscritos al INSS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INDICADORES!$B$5:$C$5</c:f>
              <c:numCache>
                <c:formatCode>General</c:formatCode>
                <c:ptCount val="2"/>
                <c:pt idx="0">
                  <c:v>2007</c:v>
                </c:pt>
                <c:pt idx="1">
                  <c:v>2013</c:v>
                </c:pt>
              </c:numCache>
            </c:numRef>
          </c:cat>
          <c:val>
            <c:numRef>
              <c:f>INDICADORES!$B$13:$C$13</c:f>
              <c:numCache>
                <c:formatCode>_(* #,##0.00_);_(* \(#,##0.00\);_(* "-"??_);_(@_)</c:formatCode>
                <c:ptCount val="2"/>
                <c:pt idx="0">
                  <c:v>459000</c:v>
                </c:pt>
                <c:pt idx="1">
                  <c:v>725014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68064"/>
        <c:axId val="27386240"/>
      </c:barChart>
      <c:catAx>
        <c:axId val="2736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7386240"/>
        <c:crosses val="autoZero"/>
        <c:auto val="1"/>
        <c:lblAlgn val="ctr"/>
        <c:lblOffset val="100"/>
        <c:noMultiLvlLbl val="0"/>
      </c:catAx>
      <c:valAx>
        <c:axId val="2738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736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N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Participación en el</a:t>
            </a:r>
            <a:r>
              <a:rPr lang="en-US" b="1" baseline="0"/>
              <a:t> Mercado</a:t>
            </a:r>
            <a:r>
              <a:rPr lang="en-US" b="1"/>
              <a:t> 2007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'C:\Users\User\Desktop\Respaldo\2015\Luis Bravo\[Mercados 2007 - 2014.xlsx]merc y part Acum Dic 2013-2 (2'!$Q$5</c:f>
              <c:strCache>
                <c:ptCount val="1"/>
                <c:pt idx="0">
                  <c:v>Participación en el Mercado Julio 2014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2.572095144833E-2"/>
                  <c:y val="-3.13547557596189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1569557746694991E-3"/>
                  <c:y val="-1.514557650069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9402811380971999E-2"/>
                  <c:y val="-5.07201438491697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'[2]merc y part Acum Dic 2013-2 (2'!$P$6:$P$19</c:f>
              <c:strCache>
                <c:ptCount val="14"/>
                <c:pt idx="0">
                  <c:v>   Canadá</c:v>
                </c:pt>
                <c:pt idx="1">
                  <c:v>   EE.UU.</c:v>
                </c:pt>
                <c:pt idx="2">
                  <c:v>   México</c:v>
                </c:pt>
                <c:pt idx="3">
                  <c:v>El Caribe</c:v>
                </c:pt>
                <c:pt idx="4">
                  <c:v>   Costa Rica</c:v>
                </c:pt>
                <c:pt idx="5">
                  <c:v>   El Salvador</c:v>
                </c:pt>
                <c:pt idx="6">
                  <c:v>   Guatemala</c:v>
                </c:pt>
                <c:pt idx="7">
                  <c:v>   Honduras</c:v>
                </c:pt>
                <c:pt idx="8">
                  <c:v>Panamá</c:v>
                </c:pt>
                <c:pt idx="9">
                  <c:v>   Venezuela</c:v>
                </c:pt>
                <c:pt idx="10">
                  <c:v>Europa</c:v>
                </c:pt>
                <c:pt idx="11">
                  <c:v>Comunidad Económica</c:v>
                </c:pt>
                <c:pt idx="12">
                  <c:v>Asia</c:v>
                </c:pt>
                <c:pt idx="13">
                  <c:v>Africa y Oceanía</c:v>
                </c:pt>
              </c:strCache>
            </c:strRef>
          </c:cat>
          <c:val>
            <c:numRef>
              <c:f>'[2]merc y part Acum Dic 2013-2 (2'!$Q$6:$Q$19</c:f>
              <c:numCache>
                <c:formatCode>General</c:formatCode>
                <c:ptCount val="14"/>
                <c:pt idx="0">
                  <c:v>5.3564791845026916</c:v>
                </c:pt>
                <c:pt idx="1">
                  <c:v>28.294578034384742</c:v>
                </c:pt>
                <c:pt idx="2">
                  <c:v>5.0069142837644511</c:v>
                </c:pt>
                <c:pt idx="3">
                  <c:v>5.0752134491389764</c:v>
                </c:pt>
                <c:pt idx="4">
                  <c:v>6.9210562712937147</c:v>
                </c:pt>
                <c:pt idx="5">
                  <c:v>13.6298022430722</c:v>
                </c:pt>
                <c:pt idx="6">
                  <c:v>5.5068421003993704</c:v>
                </c:pt>
                <c:pt idx="7">
                  <c:v>9.0596272345583841</c:v>
                </c:pt>
                <c:pt idx="8">
                  <c:v>0.79594787234945397</c:v>
                </c:pt>
                <c:pt idx="9">
                  <c:v>0.597976848013275</c:v>
                </c:pt>
                <c:pt idx="10">
                  <c:v>0.85903126805493801</c:v>
                </c:pt>
                <c:pt idx="11">
                  <c:v>13.25009389385859</c:v>
                </c:pt>
                <c:pt idx="12">
                  <c:v>2.799299450712196</c:v>
                </c:pt>
                <c:pt idx="13">
                  <c:v>2.8400308717674241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Participación en el</a:t>
            </a:r>
            <a:r>
              <a:rPr lang="en-US" b="1" baseline="0"/>
              <a:t> Mercado</a:t>
            </a:r>
            <a:r>
              <a:rPr lang="en-US" b="1"/>
              <a:t> 2014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'DESTINO EXPORTACIONES'!$Z$5</c:f>
              <c:strCache>
                <c:ptCount val="1"/>
                <c:pt idx="0">
                  <c:v>Participación en el Mercado Julio 2014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9072706922035904E-2"/>
                  <c:y val="2.16414940639345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72095144833E-2"/>
                  <c:y val="-3.13547557596189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3747867063480594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1569557746694991E-3"/>
                  <c:y val="-1.514557650069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9402811380971999E-2"/>
                  <c:y val="-5.07201438491697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5468287489323897E-2"/>
                  <c:y val="6.748858608801549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'DESTINO EXPORTACIONES'!$Y$6:$Y$19</c:f>
              <c:strCache>
                <c:ptCount val="14"/>
                <c:pt idx="0">
                  <c:v>   Canadá</c:v>
                </c:pt>
                <c:pt idx="1">
                  <c:v>   EE.UU.</c:v>
                </c:pt>
                <c:pt idx="2">
                  <c:v>   México</c:v>
                </c:pt>
                <c:pt idx="3">
                  <c:v>El Caribe</c:v>
                </c:pt>
                <c:pt idx="4">
                  <c:v>   Costa Rica</c:v>
                </c:pt>
                <c:pt idx="5">
                  <c:v>   El Salvador</c:v>
                </c:pt>
                <c:pt idx="6">
                  <c:v>   Guatemala</c:v>
                </c:pt>
                <c:pt idx="7">
                  <c:v>   Honduras</c:v>
                </c:pt>
                <c:pt idx="8">
                  <c:v>Panamá</c:v>
                </c:pt>
                <c:pt idx="9">
                  <c:v>   Venezuela</c:v>
                </c:pt>
                <c:pt idx="10">
                  <c:v>Europa</c:v>
                </c:pt>
                <c:pt idx="11">
                  <c:v>Comunidad Económica</c:v>
                </c:pt>
                <c:pt idx="12">
                  <c:v>Asia</c:v>
                </c:pt>
                <c:pt idx="13">
                  <c:v>Africa y Oceanía</c:v>
                </c:pt>
              </c:strCache>
            </c:strRef>
          </c:cat>
          <c:val>
            <c:numRef>
              <c:f>'DESTINO EXPORTACIONES'!$Z$6:$Z$19</c:f>
              <c:numCache>
                <c:formatCode>0.00</c:formatCode>
                <c:ptCount val="14"/>
                <c:pt idx="0">
                  <c:v>8.8622499701010469</c:v>
                </c:pt>
                <c:pt idx="1">
                  <c:v>31.172551418579729</c:v>
                </c:pt>
                <c:pt idx="2">
                  <c:v>2.7580843911035768</c:v>
                </c:pt>
                <c:pt idx="3">
                  <c:v>3.3883424168148628</c:v>
                </c:pt>
                <c:pt idx="4">
                  <c:v>5.6612620373530369</c:v>
                </c:pt>
                <c:pt idx="5">
                  <c:v>8.5358563581756446</c:v>
                </c:pt>
                <c:pt idx="6">
                  <c:v>3.5439042496380719</c:v>
                </c:pt>
                <c:pt idx="7">
                  <c:v>3.144000875655701</c:v>
                </c:pt>
                <c:pt idx="8">
                  <c:v>1.439653736227279</c:v>
                </c:pt>
                <c:pt idx="9">
                  <c:v>14.266103525537851</c:v>
                </c:pt>
                <c:pt idx="10">
                  <c:v>1.022817276623962</c:v>
                </c:pt>
                <c:pt idx="11">
                  <c:v>9.0356004363563276</c:v>
                </c:pt>
                <c:pt idx="12">
                  <c:v>5.4624906868224246</c:v>
                </c:pt>
                <c:pt idx="13" formatCode="0.0000">
                  <c:v>1.707082621010477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N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8273338550827E-2"/>
          <c:y val="6.9254169092590009E-2"/>
          <c:w val="0.91214188321111456"/>
          <c:h val="0.83567655157023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'[6-3a.xls]Hoja2'!$E$13</c:f>
              <c:strCache>
                <c:ptCount val="1"/>
                <c:pt idx="0">
                  <c:v>IMPORTACIONES CIF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'[6-3a.xls]Hoja2'!$D$14:$D$21</c:f>
              <c:numCache>
                <c:formatCode>@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'[6-3a.xls]Hoja2'!$E$14:$E$21</c:f>
              <c:numCache>
                <c:formatCode>#,##0.0_)\ \ \ \ ;\(#,##0.0\)\ \ \ \ </c:formatCode>
                <c:ptCount val="8"/>
                <c:pt idx="0">
                  <c:v>3311.32978275</c:v>
                </c:pt>
                <c:pt idx="1">
                  <c:v>3995.3794293851247</c:v>
                </c:pt>
                <c:pt idx="2">
                  <c:v>3229.0916429200001</c:v>
                </c:pt>
                <c:pt idx="3">
                  <c:v>3872.5341273600002</c:v>
                </c:pt>
                <c:pt idx="4">
                  <c:v>4863.4518470044404</c:v>
                </c:pt>
                <c:pt idx="5">
                  <c:v>5418.1302179300001</c:v>
                </c:pt>
                <c:pt idx="6">
                  <c:v>5192.9954431400001</c:v>
                </c:pt>
                <c:pt idx="7">
                  <c:v>5452.9467282799997</c:v>
                </c:pt>
              </c:numCache>
            </c:numRef>
          </c:val>
        </c:ser>
        <c:ser>
          <c:idx val="1"/>
          <c:order val="1"/>
          <c:tx>
            <c:strRef>
              <c:f>'[6-3a.xls]Hoja2'!$F$13</c:f>
              <c:strCache>
                <c:ptCount val="1"/>
                <c:pt idx="0">
                  <c:v>EXPORTACIONES FOB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'[6-3a.xls]Hoja2'!$D$14:$D$21</c:f>
              <c:numCache>
                <c:formatCode>@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'[6-3a.xls]Hoja2'!$F$14:$F$21</c:f>
              <c:numCache>
                <c:formatCode>#,##0.0_)\ \ \ \ ;\(#,##0.0\)\ \ \ \ </c:formatCode>
                <c:ptCount val="8"/>
                <c:pt idx="0">
                  <c:v>1222.05075231</c:v>
                </c:pt>
                <c:pt idx="1">
                  <c:v>1475.2963327800001</c:v>
                </c:pt>
                <c:pt idx="2">
                  <c:v>1393.8162423399999</c:v>
                </c:pt>
                <c:pt idx="3">
                  <c:v>1851.0901489767336</c:v>
                </c:pt>
                <c:pt idx="4">
                  <c:v>2263.9989065882664</c:v>
                </c:pt>
                <c:pt idx="5">
                  <c:v>2677.4011516700002</c:v>
                </c:pt>
                <c:pt idx="6">
                  <c:v>2400.6886663900004</c:v>
                </c:pt>
                <c:pt idx="7">
                  <c:v>2634.478312661</c:v>
                </c:pt>
              </c:numCache>
            </c:numRef>
          </c:val>
        </c:ser>
        <c:ser>
          <c:idx val="2"/>
          <c:order val="2"/>
          <c:tx>
            <c:strRef>
              <c:f>'[6-3a.xls]Hoja2'!$G$13</c:f>
              <c:strCache>
                <c:ptCount val="1"/>
                <c:pt idx="0">
                  <c:v>BALANCE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'[6-3a.xls]Hoja2'!$D$14:$D$21</c:f>
              <c:numCache>
                <c:formatCode>@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'[6-3a.xls]Hoja2'!$G$14:$G$21</c:f>
              <c:numCache>
                <c:formatCode>#,##0.0_)\ \ \ \ ;\(#,##0.0\)\ \ \ \ </c:formatCode>
                <c:ptCount val="8"/>
                <c:pt idx="0">
                  <c:v>-2089.27903044</c:v>
                </c:pt>
                <c:pt idx="1">
                  <c:v>-2520.083096605124</c:v>
                </c:pt>
                <c:pt idx="2">
                  <c:v>-1835.2754005800002</c:v>
                </c:pt>
                <c:pt idx="3">
                  <c:v>-2021.4439783832661</c:v>
                </c:pt>
                <c:pt idx="4">
                  <c:v>-2599.4529404161735</c:v>
                </c:pt>
                <c:pt idx="5">
                  <c:v>-2740.7290662600003</c:v>
                </c:pt>
                <c:pt idx="6">
                  <c:v>-2792.3067767499997</c:v>
                </c:pt>
                <c:pt idx="7">
                  <c:v>-2818.4684156190001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07328"/>
        <c:axId val="29108864"/>
      </c:barChart>
      <c:catAx>
        <c:axId val="2910732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9108864"/>
        <c:crosses val="autoZero"/>
        <c:auto val="1"/>
        <c:lblAlgn val="ctr"/>
        <c:lblOffset val="100"/>
        <c:noMultiLvlLbl val="0"/>
      </c:catAx>
      <c:valAx>
        <c:axId val="2910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)\ \ \ \ ;\(#,##0.0\)\ \ \ 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910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39227565054609"/>
          <c:y val="0.92296190279639734"/>
          <c:w val="0.61019694258892121"/>
          <c:h val="6.63836096508963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N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14276-5900-4AAD-B90E-7D065A1C5F34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9147806-085A-4B07-A63D-2FEA34FE6DEF}">
      <dgm:prSet custT="1"/>
      <dgm:spPr/>
      <dgm:t>
        <a:bodyPr/>
        <a:lstStyle/>
        <a:p>
          <a:pPr rtl="0"/>
          <a:r>
            <a:rPr lang="es-NI" sz="1400" b="0" dirty="0" smtClean="0"/>
            <a:t>Son innegables los avances en la estabilidad macroeconómica y financiera en Nicaragua, como resultado del manejo prudente de las políticas y finanzas públicas;</a:t>
          </a:r>
          <a:endParaRPr lang="es-MX" sz="1400" b="0" dirty="0"/>
        </a:p>
      </dgm:t>
    </dgm:pt>
    <dgm:pt modelId="{821488D2-3149-46B3-8486-1A9419BB83BA}" type="parTrans" cxnId="{B3F181DE-B313-4C60-9AB8-FD74E3AABDAF}">
      <dgm:prSet/>
      <dgm:spPr/>
      <dgm:t>
        <a:bodyPr/>
        <a:lstStyle/>
        <a:p>
          <a:endParaRPr lang="es-MX"/>
        </a:p>
      </dgm:t>
    </dgm:pt>
    <dgm:pt modelId="{DEACC280-07D4-48B3-96D4-6A9080011719}" type="sibTrans" cxnId="{B3F181DE-B313-4C60-9AB8-FD74E3AABDAF}">
      <dgm:prSet/>
      <dgm:spPr/>
      <dgm:t>
        <a:bodyPr/>
        <a:lstStyle/>
        <a:p>
          <a:endParaRPr lang="es-MX"/>
        </a:p>
      </dgm:t>
    </dgm:pt>
    <dgm:pt modelId="{7771EA8A-CC4D-4DB2-BC1D-F42AFA9F18BE}">
      <dgm:prSet custT="1"/>
      <dgm:spPr/>
      <dgm:t>
        <a:bodyPr/>
        <a:lstStyle/>
        <a:p>
          <a:pPr rtl="0"/>
          <a:r>
            <a:rPr lang="es-NI" sz="1400" b="0" dirty="0" smtClean="0"/>
            <a:t>El cumplimiento del Programa con el FMI y continuidad de buenas relaciones;</a:t>
          </a:r>
          <a:endParaRPr lang="es-MX" sz="1400" b="0" dirty="0"/>
        </a:p>
      </dgm:t>
    </dgm:pt>
    <dgm:pt modelId="{96C7390A-42D9-4CC8-B98F-AF0E6B832900}" type="parTrans" cxnId="{DB6BAFC4-5731-41EF-943D-A8107305B392}">
      <dgm:prSet/>
      <dgm:spPr/>
      <dgm:t>
        <a:bodyPr/>
        <a:lstStyle/>
        <a:p>
          <a:endParaRPr lang="es-MX"/>
        </a:p>
      </dgm:t>
    </dgm:pt>
    <dgm:pt modelId="{32DA5483-E493-44FC-ACC7-E8BDE0E24056}" type="sibTrans" cxnId="{DB6BAFC4-5731-41EF-943D-A8107305B392}">
      <dgm:prSet/>
      <dgm:spPr/>
      <dgm:t>
        <a:bodyPr/>
        <a:lstStyle/>
        <a:p>
          <a:endParaRPr lang="es-MX"/>
        </a:p>
      </dgm:t>
    </dgm:pt>
    <dgm:pt modelId="{20BE2D13-3150-4835-9047-819E82CF4ABF}">
      <dgm:prSet custT="1"/>
      <dgm:spPr/>
      <dgm:t>
        <a:bodyPr/>
        <a:lstStyle/>
        <a:p>
          <a:pPr rtl="0"/>
          <a:r>
            <a:rPr lang="es-NI" sz="1400" b="0" dirty="0" smtClean="0"/>
            <a:t>La estrategia conjunta del país, el dialogo y participación activa de todos los sectores: Gobierno (incluyendo las municipalidades y Regiones Autónomas), sector privado (incluyendo las </a:t>
          </a:r>
          <a:r>
            <a:rPr lang="es-NI" sz="1400" b="0" dirty="0" err="1" smtClean="0"/>
            <a:t>PYME´s</a:t>
          </a:r>
          <a:r>
            <a:rPr lang="es-NI" sz="1400" b="0" dirty="0" smtClean="0"/>
            <a:t>), trabajadores y sociedad civil;</a:t>
          </a:r>
          <a:endParaRPr lang="es-MX" sz="1400" b="0" dirty="0"/>
        </a:p>
      </dgm:t>
    </dgm:pt>
    <dgm:pt modelId="{84C974F2-EA7D-494E-B481-26E317D88DDE}" type="parTrans" cxnId="{EE85E254-6FEB-4180-BBA3-B6AD06E20251}">
      <dgm:prSet/>
      <dgm:spPr/>
      <dgm:t>
        <a:bodyPr/>
        <a:lstStyle/>
        <a:p>
          <a:endParaRPr lang="es-MX"/>
        </a:p>
      </dgm:t>
    </dgm:pt>
    <dgm:pt modelId="{82041D2E-D6B0-4ED8-ACC1-92D0B50DA3A2}" type="sibTrans" cxnId="{EE85E254-6FEB-4180-BBA3-B6AD06E20251}">
      <dgm:prSet/>
      <dgm:spPr/>
      <dgm:t>
        <a:bodyPr/>
        <a:lstStyle/>
        <a:p>
          <a:endParaRPr lang="es-MX"/>
        </a:p>
      </dgm:t>
    </dgm:pt>
    <dgm:pt modelId="{830C441A-3A30-43B5-A03B-D38FD475BE4E}">
      <dgm:prSet custT="1"/>
      <dgm:spPr/>
      <dgm:t>
        <a:bodyPr/>
        <a:lstStyle/>
        <a:p>
          <a:pPr rtl="0"/>
          <a:r>
            <a:rPr lang="es-NI" sz="1400" b="0" dirty="0" smtClean="0"/>
            <a:t>El desarrollo de programas con enfoque social para reducir la pobreza y desigualdad; incluyendo el tema de políticas transversales hacia la igualdad de género y en temas de seguridad ciudadana, que hacen de Nicaragua un pionero a nivel internacional.</a:t>
          </a:r>
          <a:endParaRPr lang="es-MX" sz="1400" b="0" dirty="0"/>
        </a:p>
      </dgm:t>
    </dgm:pt>
    <dgm:pt modelId="{12A50BD6-5599-4203-BE83-5632B4B51A81}" type="parTrans" cxnId="{D442D49B-D1CD-4858-9275-7948A85247E9}">
      <dgm:prSet/>
      <dgm:spPr/>
      <dgm:t>
        <a:bodyPr/>
        <a:lstStyle/>
        <a:p>
          <a:endParaRPr lang="es-MX"/>
        </a:p>
      </dgm:t>
    </dgm:pt>
    <dgm:pt modelId="{DA0E70F9-75DD-4FF5-A489-4392061D3F42}" type="sibTrans" cxnId="{D442D49B-D1CD-4858-9275-7948A85247E9}">
      <dgm:prSet/>
      <dgm:spPr/>
      <dgm:t>
        <a:bodyPr/>
        <a:lstStyle/>
        <a:p>
          <a:endParaRPr lang="es-MX"/>
        </a:p>
      </dgm:t>
    </dgm:pt>
    <dgm:pt modelId="{6A38ED6E-C955-4EC8-A553-FBEB93CF8B45}">
      <dgm:prSet custT="1"/>
      <dgm:spPr/>
      <dgm:t>
        <a:bodyPr/>
        <a:lstStyle/>
        <a:p>
          <a:pPr rtl="0"/>
          <a:r>
            <a:rPr lang="es-NI" sz="1400" b="0" dirty="0" smtClean="0"/>
            <a:t>La confianza de inversionistas nacionales y extranjeros, a raíz de reglas claras, el ambiente de estabilidad y seguridad en el país.</a:t>
          </a:r>
          <a:endParaRPr lang="es-MX" sz="1400" b="0" dirty="0"/>
        </a:p>
      </dgm:t>
    </dgm:pt>
    <dgm:pt modelId="{63EECBCE-4276-4DA4-B97A-EB10EFF19669}" type="parTrans" cxnId="{EEC23B0A-0D24-488E-9E43-68EB755AB6DF}">
      <dgm:prSet/>
      <dgm:spPr/>
      <dgm:t>
        <a:bodyPr/>
        <a:lstStyle/>
        <a:p>
          <a:endParaRPr lang="es-MX"/>
        </a:p>
      </dgm:t>
    </dgm:pt>
    <dgm:pt modelId="{A4241A90-3737-495F-8904-89840CCA3775}" type="sibTrans" cxnId="{EEC23B0A-0D24-488E-9E43-68EB755AB6DF}">
      <dgm:prSet/>
      <dgm:spPr/>
      <dgm:t>
        <a:bodyPr/>
        <a:lstStyle/>
        <a:p>
          <a:endParaRPr lang="es-MX"/>
        </a:p>
      </dgm:t>
    </dgm:pt>
    <dgm:pt modelId="{87C88DDE-5580-4422-97F5-C9E7365EE15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NI" sz="1400" b="0" dirty="0" smtClean="0"/>
            <a:t>El PGR prudente y razonable, optimizando recursos para los sectores de inversión pública y gasto social. </a:t>
          </a:r>
          <a:endParaRPr lang="es-MX" sz="1400" b="0" dirty="0"/>
        </a:p>
      </dgm:t>
    </dgm:pt>
    <dgm:pt modelId="{03772E18-E3EC-4C62-B7C9-417602084B13}" type="parTrans" cxnId="{1E7A963E-C55D-4C66-BA31-B4DCBE1E1984}">
      <dgm:prSet/>
      <dgm:spPr/>
      <dgm:t>
        <a:bodyPr/>
        <a:lstStyle/>
        <a:p>
          <a:endParaRPr lang="es-MX"/>
        </a:p>
      </dgm:t>
    </dgm:pt>
    <dgm:pt modelId="{234227B5-C0CC-472B-97D3-F5FCA1C213B9}" type="sibTrans" cxnId="{1E7A963E-C55D-4C66-BA31-B4DCBE1E1984}">
      <dgm:prSet/>
      <dgm:spPr/>
      <dgm:t>
        <a:bodyPr/>
        <a:lstStyle/>
        <a:p>
          <a:endParaRPr lang="es-MX"/>
        </a:p>
      </dgm:t>
    </dgm:pt>
    <dgm:pt modelId="{0C936FCD-FB35-4341-97C3-2232B94DFDAE}" type="pres">
      <dgm:prSet presAssocID="{E0814276-5900-4AAD-B90E-7D065A1C5F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92AB9945-A879-4185-A79E-92FF4F29A05F}" type="pres">
      <dgm:prSet presAssocID="{E0814276-5900-4AAD-B90E-7D065A1C5F34}" presName="Name1" presStyleCnt="0"/>
      <dgm:spPr/>
    </dgm:pt>
    <dgm:pt modelId="{574BA1AE-ED7A-4BB0-A265-391690DA2403}" type="pres">
      <dgm:prSet presAssocID="{E0814276-5900-4AAD-B90E-7D065A1C5F34}" presName="cycle" presStyleCnt="0"/>
      <dgm:spPr/>
    </dgm:pt>
    <dgm:pt modelId="{D697B422-A419-4D3E-ADD3-1B434165F2BE}" type="pres">
      <dgm:prSet presAssocID="{E0814276-5900-4AAD-B90E-7D065A1C5F34}" presName="srcNode" presStyleLbl="node1" presStyleIdx="0" presStyleCnt="6"/>
      <dgm:spPr/>
    </dgm:pt>
    <dgm:pt modelId="{ADB4D33A-98BD-4322-A36B-38872E2A34CF}" type="pres">
      <dgm:prSet presAssocID="{E0814276-5900-4AAD-B90E-7D065A1C5F34}" presName="conn" presStyleLbl="parChTrans1D2" presStyleIdx="0" presStyleCnt="1"/>
      <dgm:spPr/>
      <dgm:t>
        <a:bodyPr/>
        <a:lstStyle/>
        <a:p>
          <a:endParaRPr lang="es-MX"/>
        </a:p>
      </dgm:t>
    </dgm:pt>
    <dgm:pt modelId="{4B5A2905-2FCC-428C-8A14-B49BEEEDE63B}" type="pres">
      <dgm:prSet presAssocID="{E0814276-5900-4AAD-B90E-7D065A1C5F34}" presName="extraNode" presStyleLbl="node1" presStyleIdx="0" presStyleCnt="6"/>
      <dgm:spPr/>
    </dgm:pt>
    <dgm:pt modelId="{5248F2EA-5134-48F6-A461-0FC70A2198DE}" type="pres">
      <dgm:prSet presAssocID="{E0814276-5900-4AAD-B90E-7D065A1C5F34}" presName="dstNode" presStyleLbl="node1" presStyleIdx="0" presStyleCnt="6"/>
      <dgm:spPr/>
    </dgm:pt>
    <dgm:pt modelId="{744FBB9A-ED8E-41FD-9CFF-D27D79731DA9}" type="pres">
      <dgm:prSet presAssocID="{09147806-085A-4B07-A63D-2FEA34FE6DE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BEF79A-28C9-4352-890B-A96CD20A4501}" type="pres">
      <dgm:prSet presAssocID="{09147806-085A-4B07-A63D-2FEA34FE6DEF}" presName="accent_1" presStyleCnt="0"/>
      <dgm:spPr/>
    </dgm:pt>
    <dgm:pt modelId="{4A651421-E0A7-4BCC-B14E-C16FF69566F5}" type="pres">
      <dgm:prSet presAssocID="{09147806-085A-4B07-A63D-2FEA34FE6DEF}" presName="accentRepeatNode" presStyleLbl="solidFgAcc1" presStyleIdx="0" presStyleCnt="6"/>
      <dgm:spPr>
        <a:solidFill>
          <a:srgbClr val="A50021"/>
        </a:solidFill>
      </dgm:spPr>
    </dgm:pt>
    <dgm:pt modelId="{E5684D0D-3027-405B-BBB9-F9521D9BFEC5}" type="pres">
      <dgm:prSet presAssocID="{7771EA8A-CC4D-4DB2-BC1D-F42AFA9F18B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1D1049-9F1D-48A8-8145-BAF23688A334}" type="pres">
      <dgm:prSet presAssocID="{7771EA8A-CC4D-4DB2-BC1D-F42AFA9F18BE}" presName="accent_2" presStyleCnt="0"/>
      <dgm:spPr/>
    </dgm:pt>
    <dgm:pt modelId="{EC3173CA-FA91-4773-8E78-AF32C026D397}" type="pres">
      <dgm:prSet presAssocID="{7771EA8A-CC4D-4DB2-BC1D-F42AFA9F18BE}" presName="accentRepeatNode" presStyleLbl="solidFgAcc1" presStyleIdx="1" presStyleCnt="6"/>
      <dgm:spPr>
        <a:solidFill>
          <a:srgbClr val="92D050"/>
        </a:solidFill>
      </dgm:spPr>
    </dgm:pt>
    <dgm:pt modelId="{4F59253F-A2DB-4E0E-B4EE-08644C4D6E37}" type="pres">
      <dgm:prSet presAssocID="{20BE2D13-3150-4835-9047-819E82CF4ABF}" presName="text_3" presStyleLbl="node1" presStyleIdx="2" presStyleCnt="6" custScaleY="13494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F5529F-A904-4E50-9C40-55E7F92B8DCD}" type="pres">
      <dgm:prSet presAssocID="{20BE2D13-3150-4835-9047-819E82CF4ABF}" presName="accent_3" presStyleCnt="0"/>
      <dgm:spPr/>
    </dgm:pt>
    <dgm:pt modelId="{2C3EE3D0-2D1B-4761-8B63-6DACF51F8586}" type="pres">
      <dgm:prSet presAssocID="{20BE2D13-3150-4835-9047-819E82CF4ABF}" presName="accentRepeatNode" presStyleLbl="solidFgAcc1" presStyleIdx="2" presStyleCnt="6"/>
      <dgm:spPr>
        <a:solidFill>
          <a:schemeClr val="accent4">
            <a:lumMod val="75000"/>
          </a:schemeClr>
        </a:solidFill>
      </dgm:spPr>
    </dgm:pt>
    <dgm:pt modelId="{850E80D3-7FF8-4396-BB33-49165878A2B4}" type="pres">
      <dgm:prSet presAssocID="{6A38ED6E-C955-4EC8-A553-FBEB93CF8B4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DA3963-A2FA-493C-9F7F-16B453D2D56F}" type="pres">
      <dgm:prSet presAssocID="{6A38ED6E-C955-4EC8-A553-FBEB93CF8B45}" presName="accent_4" presStyleCnt="0"/>
      <dgm:spPr/>
    </dgm:pt>
    <dgm:pt modelId="{89EFB2FD-861D-4C4E-8E29-D05096FA51B3}" type="pres">
      <dgm:prSet presAssocID="{6A38ED6E-C955-4EC8-A553-FBEB93CF8B45}" presName="accentRepeatNode" presStyleLbl="solidFgAcc1" presStyleIdx="3" presStyleCnt="6"/>
      <dgm:spPr>
        <a:solidFill>
          <a:schemeClr val="accent5">
            <a:lumMod val="60000"/>
            <a:lumOff val="40000"/>
          </a:schemeClr>
        </a:solidFill>
      </dgm:spPr>
    </dgm:pt>
    <dgm:pt modelId="{2662CEBB-CA47-4895-83FA-2768AAB097D4}" type="pres">
      <dgm:prSet presAssocID="{830C441A-3A30-43B5-A03B-D38FD475BE4E}" presName="text_5" presStyleLbl="node1" presStyleIdx="4" presStyleCnt="6" custScaleY="1396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2C4C06-8D78-43A4-873A-D15F8392348D}" type="pres">
      <dgm:prSet presAssocID="{830C441A-3A30-43B5-A03B-D38FD475BE4E}" presName="accent_5" presStyleCnt="0"/>
      <dgm:spPr/>
    </dgm:pt>
    <dgm:pt modelId="{452B4176-2BF9-464D-8752-2533E0EF3D88}" type="pres">
      <dgm:prSet presAssocID="{830C441A-3A30-43B5-A03B-D38FD475BE4E}" presName="accentRepeatNode" presStyleLbl="solidFgAcc1" presStyleIdx="4" presStyleCnt="6"/>
      <dgm:spPr>
        <a:solidFill>
          <a:schemeClr val="accent6">
            <a:lumMod val="75000"/>
          </a:schemeClr>
        </a:solidFill>
      </dgm:spPr>
    </dgm:pt>
    <dgm:pt modelId="{3CB7E650-2908-4311-B8BC-5371EFE62224}" type="pres">
      <dgm:prSet presAssocID="{87C88DDE-5580-4422-97F5-C9E7365EE15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5D4395-A3E6-424D-B471-DB980073D8A3}" type="pres">
      <dgm:prSet presAssocID="{87C88DDE-5580-4422-97F5-C9E7365EE15E}" presName="accent_6" presStyleCnt="0"/>
      <dgm:spPr/>
    </dgm:pt>
    <dgm:pt modelId="{479F10DC-36C0-4385-843E-803F7162EA72}" type="pres">
      <dgm:prSet presAssocID="{87C88DDE-5580-4422-97F5-C9E7365EE15E}" presName="accentRepeatNode" presStyleLbl="solidFgAcc1" presStyleIdx="5" presStyleCnt="6"/>
      <dgm:spPr>
        <a:solidFill>
          <a:schemeClr val="accent1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</dgm:ptLst>
  <dgm:cxnLst>
    <dgm:cxn modelId="{A9FFA265-9B21-4095-AFC8-6134C48C33B0}" type="presOf" srcId="{09147806-085A-4B07-A63D-2FEA34FE6DEF}" destId="{744FBB9A-ED8E-41FD-9CFF-D27D79731DA9}" srcOrd="0" destOrd="0" presId="urn:microsoft.com/office/officeart/2008/layout/VerticalCurvedList"/>
    <dgm:cxn modelId="{EAEDD10F-22EE-4716-B087-A140EE2F72EC}" type="presOf" srcId="{6A38ED6E-C955-4EC8-A553-FBEB93CF8B45}" destId="{850E80D3-7FF8-4396-BB33-49165878A2B4}" srcOrd="0" destOrd="0" presId="urn:microsoft.com/office/officeart/2008/layout/VerticalCurvedList"/>
    <dgm:cxn modelId="{1E7A963E-C55D-4C66-BA31-B4DCBE1E1984}" srcId="{E0814276-5900-4AAD-B90E-7D065A1C5F34}" destId="{87C88DDE-5580-4422-97F5-C9E7365EE15E}" srcOrd="5" destOrd="0" parTransId="{03772E18-E3EC-4C62-B7C9-417602084B13}" sibTransId="{234227B5-C0CC-472B-97D3-F5FCA1C213B9}"/>
    <dgm:cxn modelId="{EEC23B0A-0D24-488E-9E43-68EB755AB6DF}" srcId="{E0814276-5900-4AAD-B90E-7D065A1C5F34}" destId="{6A38ED6E-C955-4EC8-A553-FBEB93CF8B45}" srcOrd="3" destOrd="0" parTransId="{63EECBCE-4276-4DA4-B97A-EB10EFF19669}" sibTransId="{A4241A90-3737-495F-8904-89840CCA3775}"/>
    <dgm:cxn modelId="{B3F181DE-B313-4C60-9AB8-FD74E3AABDAF}" srcId="{E0814276-5900-4AAD-B90E-7D065A1C5F34}" destId="{09147806-085A-4B07-A63D-2FEA34FE6DEF}" srcOrd="0" destOrd="0" parTransId="{821488D2-3149-46B3-8486-1A9419BB83BA}" sibTransId="{DEACC280-07D4-48B3-96D4-6A9080011719}"/>
    <dgm:cxn modelId="{D442D49B-D1CD-4858-9275-7948A85247E9}" srcId="{E0814276-5900-4AAD-B90E-7D065A1C5F34}" destId="{830C441A-3A30-43B5-A03B-D38FD475BE4E}" srcOrd="4" destOrd="0" parTransId="{12A50BD6-5599-4203-BE83-5632B4B51A81}" sibTransId="{DA0E70F9-75DD-4FF5-A489-4392061D3F42}"/>
    <dgm:cxn modelId="{C528CD2B-2BB3-46A7-8BF9-50291FB1004F}" type="presOf" srcId="{7771EA8A-CC4D-4DB2-BC1D-F42AFA9F18BE}" destId="{E5684D0D-3027-405B-BBB9-F9521D9BFEC5}" srcOrd="0" destOrd="0" presId="urn:microsoft.com/office/officeart/2008/layout/VerticalCurvedList"/>
    <dgm:cxn modelId="{EE85E254-6FEB-4180-BBA3-B6AD06E20251}" srcId="{E0814276-5900-4AAD-B90E-7D065A1C5F34}" destId="{20BE2D13-3150-4835-9047-819E82CF4ABF}" srcOrd="2" destOrd="0" parTransId="{84C974F2-EA7D-494E-B481-26E317D88DDE}" sibTransId="{82041D2E-D6B0-4ED8-ACC1-92D0B50DA3A2}"/>
    <dgm:cxn modelId="{246C2E90-2713-4680-B620-9B7DED0AB0BE}" type="presOf" srcId="{87C88DDE-5580-4422-97F5-C9E7365EE15E}" destId="{3CB7E650-2908-4311-B8BC-5371EFE62224}" srcOrd="0" destOrd="0" presId="urn:microsoft.com/office/officeart/2008/layout/VerticalCurvedList"/>
    <dgm:cxn modelId="{42073BD6-D087-49FD-90E1-E37AA7D175EF}" type="presOf" srcId="{E0814276-5900-4AAD-B90E-7D065A1C5F34}" destId="{0C936FCD-FB35-4341-97C3-2232B94DFDAE}" srcOrd="0" destOrd="0" presId="urn:microsoft.com/office/officeart/2008/layout/VerticalCurvedList"/>
    <dgm:cxn modelId="{DB6BAFC4-5731-41EF-943D-A8107305B392}" srcId="{E0814276-5900-4AAD-B90E-7D065A1C5F34}" destId="{7771EA8A-CC4D-4DB2-BC1D-F42AFA9F18BE}" srcOrd="1" destOrd="0" parTransId="{96C7390A-42D9-4CC8-B98F-AF0E6B832900}" sibTransId="{32DA5483-E493-44FC-ACC7-E8BDE0E24056}"/>
    <dgm:cxn modelId="{7D612EDA-1F17-4946-A80B-2213A9C921E7}" type="presOf" srcId="{DEACC280-07D4-48B3-96D4-6A9080011719}" destId="{ADB4D33A-98BD-4322-A36B-38872E2A34CF}" srcOrd="0" destOrd="0" presId="urn:microsoft.com/office/officeart/2008/layout/VerticalCurvedList"/>
    <dgm:cxn modelId="{868EBD0B-0A1F-4616-8FE4-173A2DC1F175}" type="presOf" srcId="{830C441A-3A30-43B5-A03B-D38FD475BE4E}" destId="{2662CEBB-CA47-4895-83FA-2768AAB097D4}" srcOrd="0" destOrd="0" presId="urn:microsoft.com/office/officeart/2008/layout/VerticalCurvedList"/>
    <dgm:cxn modelId="{8DE6DEAD-8643-49DC-A51D-CA2FAE853D06}" type="presOf" srcId="{20BE2D13-3150-4835-9047-819E82CF4ABF}" destId="{4F59253F-A2DB-4E0E-B4EE-08644C4D6E37}" srcOrd="0" destOrd="0" presId="urn:microsoft.com/office/officeart/2008/layout/VerticalCurvedList"/>
    <dgm:cxn modelId="{86317522-4552-4F47-9CD0-2C56FF6D30C9}" type="presParOf" srcId="{0C936FCD-FB35-4341-97C3-2232B94DFDAE}" destId="{92AB9945-A879-4185-A79E-92FF4F29A05F}" srcOrd="0" destOrd="0" presId="urn:microsoft.com/office/officeart/2008/layout/VerticalCurvedList"/>
    <dgm:cxn modelId="{7F49AE2F-C577-40CE-96D0-5EB46C02A63F}" type="presParOf" srcId="{92AB9945-A879-4185-A79E-92FF4F29A05F}" destId="{574BA1AE-ED7A-4BB0-A265-391690DA2403}" srcOrd="0" destOrd="0" presId="urn:microsoft.com/office/officeart/2008/layout/VerticalCurvedList"/>
    <dgm:cxn modelId="{306B02EC-4BD0-4AA0-ADCB-F57179925B38}" type="presParOf" srcId="{574BA1AE-ED7A-4BB0-A265-391690DA2403}" destId="{D697B422-A419-4D3E-ADD3-1B434165F2BE}" srcOrd="0" destOrd="0" presId="urn:microsoft.com/office/officeart/2008/layout/VerticalCurvedList"/>
    <dgm:cxn modelId="{22C6495D-F152-45C5-B7B3-CDE11BF5AA56}" type="presParOf" srcId="{574BA1AE-ED7A-4BB0-A265-391690DA2403}" destId="{ADB4D33A-98BD-4322-A36B-38872E2A34CF}" srcOrd="1" destOrd="0" presId="urn:microsoft.com/office/officeart/2008/layout/VerticalCurvedList"/>
    <dgm:cxn modelId="{D1D39EF7-7DF7-4D75-8948-61B128467D40}" type="presParOf" srcId="{574BA1AE-ED7A-4BB0-A265-391690DA2403}" destId="{4B5A2905-2FCC-428C-8A14-B49BEEEDE63B}" srcOrd="2" destOrd="0" presId="urn:microsoft.com/office/officeart/2008/layout/VerticalCurvedList"/>
    <dgm:cxn modelId="{2D948141-6515-4666-B76F-B845C676C9D9}" type="presParOf" srcId="{574BA1AE-ED7A-4BB0-A265-391690DA2403}" destId="{5248F2EA-5134-48F6-A461-0FC70A2198DE}" srcOrd="3" destOrd="0" presId="urn:microsoft.com/office/officeart/2008/layout/VerticalCurvedList"/>
    <dgm:cxn modelId="{13C531CB-994F-4F93-B582-9452C7484C90}" type="presParOf" srcId="{92AB9945-A879-4185-A79E-92FF4F29A05F}" destId="{744FBB9A-ED8E-41FD-9CFF-D27D79731DA9}" srcOrd="1" destOrd="0" presId="urn:microsoft.com/office/officeart/2008/layout/VerticalCurvedList"/>
    <dgm:cxn modelId="{D6CC73D9-5192-4A9A-8BF5-47F99CB16F82}" type="presParOf" srcId="{92AB9945-A879-4185-A79E-92FF4F29A05F}" destId="{E3BEF79A-28C9-4352-890B-A96CD20A4501}" srcOrd="2" destOrd="0" presId="urn:microsoft.com/office/officeart/2008/layout/VerticalCurvedList"/>
    <dgm:cxn modelId="{B8D4EC58-DB76-4612-86F9-30EC9F0FAEDB}" type="presParOf" srcId="{E3BEF79A-28C9-4352-890B-A96CD20A4501}" destId="{4A651421-E0A7-4BCC-B14E-C16FF69566F5}" srcOrd="0" destOrd="0" presId="urn:microsoft.com/office/officeart/2008/layout/VerticalCurvedList"/>
    <dgm:cxn modelId="{FD1ECB17-DCD9-477B-9C7A-C6D073D2DD84}" type="presParOf" srcId="{92AB9945-A879-4185-A79E-92FF4F29A05F}" destId="{E5684D0D-3027-405B-BBB9-F9521D9BFEC5}" srcOrd="3" destOrd="0" presId="urn:microsoft.com/office/officeart/2008/layout/VerticalCurvedList"/>
    <dgm:cxn modelId="{24AA039E-50EB-40D4-8DC5-12FDA429DF40}" type="presParOf" srcId="{92AB9945-A879-4185-A79E-92FF4F29A05F}" destId="{241D1049-9F1D-48A8-8145-BAF23688A334}" srcOrd="4" destOrd="0" presId="urn:microsoft.com/office/officeart/2008/layout/VerticalCurvedList"/>
    <dgm:cxn modelId="{FCE048A1-9A67-40FA-B2EB-C108F07FE5D6}" type="presParOf" srcId="{241D1049-9F1D-48A8-8145-BAF23688A334}" destId="{EC3173CA-FA91-4773-8E78-AF32C026D397}" srcOrd="0" destOrd="0" presId="urn:microsoft.com/office/officeart/2008/layout/VerticalCurvedList"/>
    <dgm:cxn modelId="{5CFA3ACB-D5D1-4978-97E3-958BB0EDE98F}" type="presParOf" srcId="{92AB9945-A879-4185-A79E-92FF4F29A05F}" destId="{4F59253F-A2DB-4E0E-B4EE-08644C4D6E37}" srcOrd="5" destOrd="0" presId="urn:microsoft.com/office/officeart/2008/layout/VerticalCurvedList"/>
    <dgm:cxn modelId="{D8B65C94-F99A-4C6D-A02A-81BDF5E35E04}" type="presParOf" srcId="{92AB9945-A879-4185-A79E-92FF4F29A05F}" destId="{65F5529F-A904-4E50-9C40-55E7F92B8DCD}" srcOrd="6" destOrd="0" presId="urn:microsoft.com/office/officeart/2008/layout/VerticalCurvedList"/>
    <dgm:cxn modelId="{22EC651B-7951-4B41-AD60-781D4D06EB17}" type="presParOf" srcId="{65F5529F-A904-4E50-9C40-55E7F92B8DCD}" destId="{2C3EE3D0-2D1B-4761-8B63-6DACF51F8586}" srcOrd="0" destOrd="0" presId="urn:microsoft.com/office/officeart/2008/layout/VerticalCurvedList"/>
    <dgm:cxn modelId="{F21C3A41-5643-41B7-BC21-174E009E6FCC}" type="presParOf" srcId="{92AB9945-A879-4185-A79E-92FF4F29A05F}" destId="{850E80D3-7FF8-4396-BB33-49165878A2B4}" srcOrd="7" destOrd="0" presId="urn:microsoft.com/office/officeart/2008/layout/VerticalCurvedList"/>
    <dgm:cxn modelId="{B1BE10E0-3D3E-4CA5-975B-32C6853B453A}" type="presParOf" srcId="{92AB9945-A879-4185-A79E-92FF4F29A05F}" destId="{9EDA3963-A2FA-493C-9F7F-16B453D2D56F}" srcOrd="8" destOrd="0" presId="urn:microsoft.com/office/officeart/2008/layout/VerticalCurvedList"/>
    <dgm:cxn modelId="{D8A91026-B929-46C2-B78A-E28727477713}" type="presParOf" srcId="{9EDA3963-A2FA-493C-9F7F-16B453D2D56F}" destId="{89EFB2FD-861D-4C4E-8E29-D05096FA51B3}" srcOrd="0" destOrd="0" presId="urn:microsoft.com/office/officeart/2008/layout/VerticalCurvedList"/>
    <dgm:cxn modelId="{6405946B-3E9D-474F-9FC9-5C70FEBC43D8}" type="presParOf" srcId="{92AB9945-A879-4185-A79E-92FF4F29A05F}" destId="{2662CEBB-CA47-4895-83FA-2768AAB097D4}" srcOrd="9" destOrd="0" presId="urn:microsoft.com/office/officeart/2008/layout/VerticalCurvedList"/>
    <dgm:cxn modelId="{5C9E0731-42C2-4FFB-BB05-E673B172E1DA}" type="presParOf" srcId="{92AB9945-A879-4185-A79E-92FF4F29A05F}" destId="{422C4C06-8D78-43A4-873A-D15F8392348D}" srcOrd="10" destOrd="0" presId="urn:microsoft.com/office/officeart/2008/layout/VerticalCurvedList"/>
    <dgm:cxn modelId="{103CF7AD-AA54-4F69-BB89-372D38A283BC}" type="presParOf" srcId="{422C4C06-8D78-43A4-873A-D15F8392348D}" destId="{452B4176-2BF9-464D-8752-2533E0EF3D88}" srcOrd="0" destOrd="0" presId="urn:microsoft.com/office/officeart/2008/layout/VerticalCurvedList"/>
    <dgm:cxn modelId="{4EA9C6C8-DDFC-4376-83E8-6A1E73EF8337}" type="presParOf" srcId="{92AB9945-A879-4185-A79E-92FF4F29A05F}" destId="{3CB7E650-2908-4311-B8BC-5371EFE62224}" srcOrd="11" destOrd="0" presId="urn:microsoft.com/office/officeart/2008/layout/VerticalCurvedList"/>
    <dgm:cxn modelId="{ADA55C8D-8B43-4F29-A671-3FE23C7AEEE5}" type="presParOf" srcId="{92AB9945-A879-4185-A79E-92FF4F29A05F}" destId="{C85D4395-A3E6-424D-B471-DB980073D8A3}" srcOrd="12" destOrd="0" presId="urn:microsoft.com/office/officeart/2008/layout/VerticalCurvedList"/>
    <dgm:cxn modelId="{7D73D2EE-D519-40A7-AD63-8B716E6B8AF3}" type="presParOf" srcId="{C85D4395-A3E6-424D-B471-DB980073D8A3}" destId="{479F10DC-36C0-4385-843E-803F7162EA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03D7C-825A-4882-9936-D9E138EEA51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CCD2D5D9-A168-4121-BE95-3D93F04DC1FB}">
      <dgm:prSet custT="1"/>
      <dgm:spPr/>
      <dgm:t>
        <a:bodyPr/>
        <a:lstStyle/>
        <a:p>
          <a:pPr rtl="0"/>
          <a:r>
            <a:rPr lang="es-NI" sz="2800" b="0" dirty="0" smtClean="0">
              <a:solidFill>
                <a:srgbClr val="0066FF"/>
              </a:solidFill>
            </a:rPr>
            <a:t>Gracias por su tiempo!</a:t>
          </a:r>
          <a:endParaRPr lang="es-MX" sz="2800" b="0" dirty="0">
            <a:solidFill>
              <a:srgbClr val="0066FF"/>
            </a:solidFill>
          </a:endParaRPr>
        </a:p>
      </dgm:t>
    </dgm:pt>
    <dgm:pt modelId="{1EB458D3-40C5-48B7-ADA0-2550CDA749BE}" type="parTrans" cxnId="{5A372CA4-A3AB-4E1C-B0BD-490D8A34B592}">
      <dgm:prSet/>
      <dgm:spPr/>
      <dgm:t>
        <a:bodyPr/>
        <a:lstStyle/>
        <a:p>
          <a:endParaRPr lang="es-MX"/>
        </a:p>
      </dgm:t>
    </dgm:pt>
    <dgm:pt modelId="{C6BF67DE-A0DF-4703-A90E-90F569FE210E}" type="sibTrans" cxnId="{5A372CA4-A3AB-4E1C-B0BD-490D8A34B592}">
      <dgm:prSet/>
      <dgm:spPr/>
      <dgm:t>
        <a:bodyPr/>
        <a:lstStyle/>
        <a:p>
          <a:endParaRPr lang="es-MX"/>
        </a:p>
      </dgm:t>
    </dgm:pt>
    <dgm:pt modelId="{930489EA-C908-4500-BDB0-009B14742AEE}" type="pres">
      <dgm:prSet presAssocID="{7B803D7C-825A-4882-9936-D9E138EEA51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D2A75D7-BBF4-41A2-8B8E-E1F4873D53AA}" type="pres">
      <dgm:prSet presAssocID="{CCD2D5D9-A168-4121-BE95-3D93F04DC1FB}" presName="circle1" presStyleLbl="node1" presStyleIdx="0" presStyleCnt="1"/>
      <dgm:spPr/>
    </dgm:pt>
    <dgm:pt modelId="{4A3579D3-97AB-42CE-86C5-72CD9B6D8B14}" type="pres">
      <dgm:prSet presAssocID="{CCD2D5D9-A168-4121-BE95-3D93F04DC1FB}" presName="space" presStyleCnt="0"/>
      <dgm:spPr/>
    </dgm:pt>
    <dgm:pt modelId="{C90A8556-BF6E-4275-9AE2-55F89AE4F9AF}" type="pres">
      <dgm:prSet presAssocID="{CCD2D5D9-A168-4121-BE95-3D93F04DC1FB}" presName="rect1" presStyleLbl="alignAcc1" presStyleIdx="0" presStyleCnt="1"/>
      <dgm:spPr/>
      <dgm:t>
        <a:bodyPr/>
        <a:lstStyle/>
        <a:p>
          <a:endParaRPr lang="es-MX"/>
        </a:p>
      </dgm:t>
    </dgm:pt>
    <dgm:pt modelId="{277C7CF1-5755-489F-BC24-9D3394D1AD79}" type="pres">
      <dgm:prSet presAssocID="{CCD2D5D9-A168-4121-BE95-3D93F04DC1F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12B3FA0-5187-43EA-A7B4-B1417F741CF0}" type="presOf" srcId="{CCD2D5D9-A168-4121-BE95-3D93F04DC1FB}" destId="{C90A8556-BF6E-4275-9AE2-55F89AE4F9AF}" srcOrd="0" destOrd="0" presId="urn:microsoft.com/office/officeart/2005/8/layout/target3"/>
    <dgm:cxn modelId="{2DC7AC3B-5F8F-4FB5-B2DD-C9B784E03FA0}" type="presOf" srcId="{7B803D7C-825A-4882-9936-D9E138EEA517}" destId="{930489EA-C908-4500-BDB0-009B14742AEE}" srcOrd="0" destOrd="0" presId="urn:microsoft.com/office/officeart/2005/8/layout/target3"/>
    <dgm:cxn modelId="{5A372CA4-A3AB-4E1C-B0BD-490D8A34B592}" srcId="{7B803D7C-825A-4882-9936-D9E138EEA517}" destId="{CCD2D5D9-A168-4121-BE95-3D93F04DC1FB}" srcOrd="0" destOrd="0" parTransId="{1EB458D3-40C5-48B7-ADA0-2550CDA749BE}" sibTransId="{C6BF67DE-A0DF-4703-A90E-90F569FE210E}"/>
    <dgm:cxn modelId="{0A9EC425-3320-4635-BA51-C68D9822A809}" type="presOf" srcId="{CCD2D5D9-A168-4121-BE95-3D93F04DC1FB}" destId="{277C7CF1-5755-489F-BC24-9D3394D1AD79}" srcOrd="1" destOrd="0" presId="urn:microsoft.com/office/officeart/2005/8/layout/target3"/>
    <dgm:cxn modelId="{CB674EB2-72A2-4877-8849-F30C865B61E8}" type="presParOf" srcId="{930489EA-C908-4500-BDB0-009B14742AEE}" destId="{5D2A75D7-BBF4-41A2-8B8E-E1F4873D53AA}" srcOrd="0" destOrd="0" presId="urn:microsoft.com/office/officeart/2005/8/layout/target3"/>
    <dgm:cxn modelId="{13D5D6F5-8549-4FB3-A6BD-15E1CB34B075}" type="presParOf" srcId="{930489EA-C908-4500-BDB0-009B14742AEE}" destId="{4A3579D3-97AB-42CE-86C5-72CD9B6D8B14}" srcOrd="1" destOrd="0" presId="urn:microsoft.com/office/officeart/2005/8/layout/target3"/>
    <dgm:cxn modelId="{BE170001-EF91-460A-9596-269EAF235A84}" type="presParOf" srcId="{930489EA-C908-4500-BDB0-009B14742AEE}" destId="{C90A8556-BF6E-4275-9AE2-55F89AE4F9AF}" srcOrd="2" destOrd="0" presId="urn:microsoft.com/office/officeart/2005/8/layout/target3"/>
    <dgm:cxn modelId="{981922CD-FE4E-4381-8250-EC21A8D24C3E}" type="presParOf" srcId="{930489EA-C908-4500-BDB0-009B14742AEE}" destId="{277C7CF1-5755-489F-BC24-9D3394D1AD7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0.50131</cdr:x>
      <cdr:y>0.38483</cdr:y>
    </cdr:from>
    <cdr:to>
      <cdr:x>0.61547</cdr:x>
      <cdr:y>0.53829</cdr:y>
    </cdr:to>
    <cdr:sp macro="" textlink="">
      <cdr:nvSpPr>
        <cdr:cNvPr id="2" name="6 Flecha izquierda"/>
        <cdr:cNvSpPr/>
      </cdr:nvSpPr>
      <cdr:spPr>
        <a:xfrm xmlns:a="http://schemas.openxmlformats.org/drawingml/2006/main">
          <a:off x="3796246" y="1410973"/>
          <a:ext cx="864494" cy="562655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NI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400" b="1" dirty="0" smtClean="0">
              <a:solidFill>
                <a:schemeClr val="tx1"/>
              </a:solidFill>
            </a:rPr>
            <a:t>94.3%</a:t>
          </a:r>
          <a:endParaRPr lang="es-MX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A0365-3415-4EF2-B98A-AD8A2E0E03C7}" type="datetimeFigureOut">
              <a:rPr lang="es-MX" smtClean="0"/>
              <a:t>02/06/2015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52C10-C597-4CCA-958C-16E838B8F7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5273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3341D-1F23-456E-AAEC-CF8E67B178FC}" type="datetimeFigureOut">
              <a:rPr lang="es-NI" smtClean="0"/>
              <a:pPr/>
              <a:t>02/06/2015</a:t>
            </a:fld>
            <a:endParaRPr lang="es-NI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8016C-4317-4EB0-AB87-8FE10B1CC9B6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384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NI" smtClean="0"/>
          </a:p>
        </p:txBody>
      </p:sp>
    </p:spTree>
    <p:extLst>
      <p:ext uri="{BB962C8B-B14F-4D97-AF65-F5344CB8AC3E}">
        <p14:creationId xmlns:p14="http://schemas.microsoft.com/office/powerpoint/2010/main" val="262823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NI" smtClean="0"/>
          </a:p>
        </p:txBody>
      </p:sp>
    </p:spTree>
    <p:extLst>
      <p:ext uri="{BB962C8B-B14F-4D97-AF65-F5344CB8AC3E}">
        <p14:creationId xmlns:p14="http://schemas.microsoft.com/office/powerpoint/2010/main" val="340973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NI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23EBD1-D8C7-42A7-B804-BBA7195BDAB3}" type="slidenum">
              <a:rPr lang="es-NI"/>
              <a:pPr/>
              <a:t>30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4262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NI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1D76B6-B1C1-4721-BE67-BC7F7895DBB2}" type="slidenum">
              <a:rPr lang="es-NI"/>
              <a:pPr/>
              <a:t>31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6841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NI" smtClean="0"/>
          </a:p>
        </p:txBody>
      </p:sp>
    </p:spTree>
    <p:extLst>
      <p:ext uri="{BB962C8B-B14F-4D97-AF65-F5344CB8AC3E}">
        <p14:creationId xmlns:p14="http://schemas.microsoft.com/office/powerpoint/2010/main" val="107658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NI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E91ACD-A160-4B50-B31E-BE6844BEAD2E}" type="slidenum">
              <a:rPr lang="es-NI"/>
              <a:pPr/>
              <a:t>33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91267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NI" smtClean="0"/>
          </a:p>
        </p:txBody>
      </p:sp>
    </p:spTree>
    <p:extLst>
      <p:ext uri="{BB962C8B-B14F-4D97-AF65-F5344CB8AC3E}">
        <p14:creationId xmlns:p14="http://schemas.microsoft.com/office/powerpoint/2010/main" val="2699043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NI" smtClean="0"/>
          </a:p>
        </p:txBody>
      </p:sp>
    </p:spTree>
    <p:extLst>
      <p:ext uri="{BB962C8B-B14F-4D97-AF65-F5344CB8AC3E}">
        <p14:creationId xmlns:p14="http://schemas.microsoft.com/office/powerpoint/2010/main" val="261187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NI" smtClean="0"/>
          </a:p>
        </p:txBody>
      </p:sp>
    </p:spTree>
    <p:extLst>
      <p:ext uri="{BB962C8B-B14F-4D97-AF65-F5344CB8AC3E}">
        <p14:creationId xmlns:p14="http://schemas.microsoft.com/office/powerpoint/2010/main" val="1824600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NI" smtClean="0"/>
          </a:p>
        </p:txBody>
      </p:sp>
    </p:spTree>
    <p:extLst>
      <p:ext uri="{BB962C8B-B14F-4D97-AF65-F5344CB8AC3E}">
        <p14:creationId xmlns:p14="http://schemas.microsoft.com/office/powerpoint/2010/main" val="223548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FDAF-512E-4E0E-8C0E-294E57774DE3}" type="datetime1">
              <a:rPr lang="es-NI" smtClean="0"/>
              <a:t>02/06/2015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8D7E-6058-4B4D-90E3-1ACDE0F53647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3F60-7C0D-4689-8676-6EBA70A3F78C}" type="datetime1">
              <a:rPr lang="es-NI" smtClean="0"/>
              <a:t>02/06/2015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8D7E-6058-4B4D-90E3-1ACDE0F53647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B8D-E21B-4E0B-A1FC-B61673275B7B}" type="datetime1">
              <a:rPr lang="es-NI" smtClean="0"/>
              <a:t>02/06/2015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8D7E-6058-4B4D-90E3-1ACDE0F53647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301A-C039-4F72-A7D8-CC87B08FF0DD}" type="datetime1">
              <a:rPr lang="es-NI" smtClean="0"/>
              <a:t>02/06/2015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8D7E-6058-4B4D-90E3-1ACDE0F53647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8346-24AB-4FF9-9362-C89D11902B21}" type="datetime1">
              <a:rPr lang="es-NI" smtClean="0"/>
              <a:t>02/06/2015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8D7E-6058-4B4D-90E3-1ACDE0F53647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918B-3B74-4F13-9255-40E00050B1CA}" type="datetime1">
              <a:rPr lang="es-NI" smtClean="0"/>
              <a:t>02/06/2015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8D7E-6058-4B4D-90E3-1ACDE0F53647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FF48-E105-4577-AE98-E1F7EA711BE7}" type="datetime1">
              <a:rPr lang="es-NI" smtClean="0"/>
              <a:t>02/06/2015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8D7E-6058-4B4D-90E3-1ACDE0F53647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CBCF-A611-458F-80D9-3DB8F9105687}" type="datetime1">
              <a:rPr lang="es-NI" smtClean="0"/>
              <a:t>02/06/2015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8D7E-6058-4B4D-90E3-1ACDE0F53647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038B-2B14-4454-A2BE-8A6FA738D50F}" type="datetime1">
              <a:rPr lang="es-NI" smtClean="0"/>
              <a:t>02/06/2015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8D7E-6058-4B4D-90E3-1ACDE0F53647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CED9-E20C-4A00-8D59-0DA6BA70766D}" type="datetime1">
              <a:rPr lang="es-NI" smtClean="0"/>
              <a:t>02/06/2015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8D7E-6058-4B4D-90E3-1ACDE0F53647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EB49-5897-4CE7-87E4-91563559CC5F}" type="datetime1">
              <a:rPr lang="es-NI" smtClean="0"/>
              <a:t>02/06/2015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8D7E-6058-4B4D-90E3-1ACDE0F53647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30706-E571-4777-9950-6751470D529B}" type="datetime1">
              <a:rPr lang="es-NI" smtClean="0"/>
              <a:t>02/06/2015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D8D7E-6058-4B4D-90E3-1ACDE0F53647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Hoja_de_c_lculo_de_Microsoft_Excel_97-20031.xls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Hoja_de_c_lculo_de_Microsoft_Excel_97-20033.xls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oleObject" Target="../embeddings/Hoja_de_c_lculo_de_Microsoft_Excel_97-20034.xls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oleObject" Target="../embeddings/Hoja_de_c_lculo_de_Microsoft_Excel_97-20035.xls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oleObject" Target="../embeddings/Hoja_de_c_lculo_de_Microsoft_Excel_97-20036.xls"/><Relationship Id="rId4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oleObject" Target="../embeddings/Hoja_de_c_lculo_de_Microsoft_Excel_97-20037.xls"/><Relationship Id="rId4" Type="http://schemas.openxmlformats.org/officeDocument/2006/relationships/oleObject" Target="../embeddings/oleObject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png"/><Relationship Id="rId5" Type="http://schemas.openxmlformats.org/officeDocument/2006/relationships/oleObject" Target="../embeddings/Hoja_de_c_lculo_de_Microsoft_Excel_97-20038.xls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oleObject" Target="../embeddings/Hoja_de_c_lculo_de_Microsoft_Excel_97-20039.xls"/><Relationship Id="rId4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oleObject" Target="../embeddings/Hoja_de_c_lculo_de_Microsoft_Excel_97-200310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87624" y="2276872"/>
            <a:ext cx="676875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NI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AVANCES DE LA GESTIÓN DEL GRUN </a:t>
            </a:r>
            <a:r>
              <a:rPr lang="es-N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(2007-2015)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68781" y="4670720"/>
            <a:ext cx="6804756" cy="9185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NI" dirty="0" smtClean="0"/>
              <a:t>Presentado por: </a:t>
            </a:r>
          </a:p>
          <a:p>
            <a:pPr algn="ctr"/>
            <a:r>
              <a:rPr lang="es-NI" sz="2200" dirty="0" smtClean="0"/>
              <a:t>Diputado Wálmaro Gutiérrez Mercado</a:t>
            </a:r>
          </a:p>
          <a:p>
            <a:pPr algn="ctr"/>
            <a:r>
              <a:rPr lang="es-NI" dirty="0" smtClean="0"/>
              <a:t>Presidente de la Comisión de Producción, Economía y Presupuesto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07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607245"/>
              </p:ext>
            </p:extLst>
          </p:nvPr>
        </p:nvGraphicFramePr>
        <p:xfrm>
          <a:off x="-108520" y="3106028"/>
          <a:ext cx="4911130" cy="3211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251532"/>
              </p:ext>
            </p:extLst>
          </p:nvPr>
        </p:nvGraphicFramePr>
        <p:xfrm>
          <a:off x="4576758" y="3114280"/>
          <a:ext cx="4322093" cy="324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3059832" y="404664"/>
            <a:ext cx="2713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 DESTINOS </a:t>
            </a:r>
            <a:endParaRPr lang="es-MX" sz="2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67544" y="910113"/>
            <a:ext cx="3816424" cy="58477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s-NI" sz="1600" b="1" i="1" dirty="0" smtClean="0">
                <a:solidFill>
                  <a:schemeClr val="bg1"/>
                </a:solidFill>
              </a:rPr>
              <a:t>Cinco Principales Destinos de Exportación en 2007:</a:t>
            </a:r>
            <a:endParaRPr lang="es-MX" sz="1600" b="1" i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67544" y="1629612"/>
            <a:ext cx="3613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Estados Unidos.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El Salvador.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Honduras.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Costa Rica.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Guatemala.</a:t>
            </a:r>
            <a:endParaRPr lang="es-MX" sz="16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576758" y="898954"/>
            <a:ext cx="3816424" cy="58477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s-NI" sz="1600" b="1" i="1" dirty="0" smtClean="0">
                <a:solidFill>
                  <a:schemeClr val="bg1"/>
                </a:solidFill>
              </a:rPr>
              <a:t>Cinco Principales Destinos de Exportación en 2014:</a:t>
            </a:r>
            <a:endParaRPr lang="es-MX" sz="1600" b="1" i="1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576758" y="1629611"/>
            <a:ext cx="3613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Estados Unidos.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Venezuela.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Canadá.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El Salvador.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Costa Rica.</a:t>
            </a:r>
            <a:endParaRPr lang="es-MX" sz="1600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5496" y="6263734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NI" sz="1100" b="1" dirty="0" smtClean="0"/>
              <a:t>Fuente: </a:t>
            </a:r>
            <a:r>
              <a:rPr lang="es-NI" sz="1100" dirty="0" smtClean="0"/>
              <a:t>CETREX (Diciembre 2014)</a:t>
            </a:r>
            <a:endParaRPr lang="es-MX" sz="11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2" grpId="0">
        <p:bldAsOne/>
      </p:bldGraphic>
      <p:bldP spid="13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6237312"/>
            <a:ext cx="1166405" cy="57606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483768" y="496418"/>
            <a:ext cx="3918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IMPORTACIONES (Millones de US$)</a:t>
            </a:r>
            <a:endParaRPr lang="es-MX" sz="2000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06070"/>
              </p:ext>
            </p:extLst>
          </p:nvPr>
        </p:nvGraphicFramePr>
        <p:xfrm>
          <a:off x="1979711" y="1124744"/>
          <a:ext cx="5256585" cy="223100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752195"/>
                <a:gridCol w="1752195"/>
                <a:gridCol w="1752195"/>
              </a:tblGrid>
              <a:tr h="314834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600" dirty="0" smtClean="0"/>
                        <a:t>2007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600" dirty="0" smtClean="0"/>
                        <a:t>2014</a:t>
                      </a:r>
                      <a:endParaRPr lang="es-MX" sz="1600" dirty="0"/>
                    </a:p>
                  </a:txBody>
                  <a:tcPr/>
                </a:tc>
              </a:tr>
              <a:tr h="451583">
                <a:tc>
                  <a:txBody>
                    <a:bodyPr/>
                    <a:lstStyle/>
                    <a:p>
                      <a:pPr algn="l"/>
                      <a:r>
                        <a:rPr lang="es-NI" sz="12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  <a:endParaRPr lang="es-MX" sz="12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3,610.6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s-MX" sz="12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5,867.7 </a:t>
                      </a:r>
                      <a:endParaRPr lang="es-MX" sz="12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1249">
                <a:tc gridSpan="3">
                  <a:txBody>
                    <a:bodyPr/>
                    <a:lstStyle/>
                    <a:p>
                      <a:pPr algn="ctr"/>
                      <a:r>
                        <a:rPr lang="es-NI" sz="11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Tasa de Variación</a:t>
                      </a:r>
                      <a:r>
                        <a:rPr lang="es-NI" sz="1100" b="1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47.70%.</a:t>
                      </a:r>
                      <a:endParaRPr lang="es-MX" sz="11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2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2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de consumo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1,195.5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1,955.8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intermedios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899.8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1,524.4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97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Petróleo y otros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829.0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1,145.0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de capital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678.4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1,242.5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3568" y="3429000"/>
            <a:ext cx="1403076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NI" sz="1200" b="1" dirty="0" smtClean="0"/>
              <a:t>Tipo de Mercancía:</a:t>
            </a:r>
            <a:endParaRPr lang="es-MX" sz="12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679735" y="3705999"/>
            <a:ext cx="7705194" cy="572288"/>
            <a:chOff x="679735" y="3705999"/>
            <a:chExt cx="7705194" cy="572288"/>
          </a:xfrm>
        </p:grpSpPr>
        <p:sp>
          <p:nvSpPr>
            <p:cNvPr id="4" name="Rectángulo 3"/>
            <p:cNvSpPr/>
            <p:nvPr/>
          </p:nvSpPr>
          <p:spPr>
            <a:xfrm>
              <a:off x="679735" y="3705999"/>
              <a:ext cx="1421415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ctr"/>
              <a:r>
                <a:rPr lang="es-MX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Bienes de consumo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164783" y="3712758"/>
              <a:ext cx="6220146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ctr"/>
              <a:r>
                <a:rPr lang="es-NI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Productos alimenticios, Medicinas y productos farmacéuticos, Vestuario y calzado </a:t>
              </a:r>
              <a:endParaRPr lang="es-MX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174821" y="4001288"/>
              <a:ext cx="6210108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ctr"/>
              <a:r>
                <a:rPr lang="es-NI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Artículos electrodomésticos, Llantas y neumáticos </a:t>
              </a:r>
              <a:endParaRPr lang="es-MX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72539" y="4289576"/>
            <a:ext cx="7715884" cy="809783"/>
            <a:chOff x="672539" y="4289576"/>
            <a:chExt cx="7715884" cy="809783"/>
          </a:xfrm>
        </p:grpSpPr>
        <p:sp>
          <p:nvSpPr>
            <p:cNvPr id="14" name="Rectángulo 13"/>
            <p:cNvSpPr/>
            <p:nvPr/>
          </p:nvSpPr>
          <p:spPr>
            <a:xfrm>
              <a:off x="672539" y="4289576"/>
              <a:ext cx="1414105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ctr"/>
              <a:r>
                <a:rPr lang="es-MX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Bienes intermedios</a:t>
              </a: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2174821" y="4293096"/>
              <a:ext cx="6210108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ctr"/>
              <a:r>
                <a:rPr lang="es-NI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Fertilizantes y agroquímicos, Productos de uso veterinario </a:t>
              </a:r>
              <a:endParaRPr lang="es-MX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2174820" y="4533830"/>
              <a:ext cx="6210109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ctr"/>
              <a:r>
                <a:rPr lang="es-NI" sz="12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Alimenticios, </a:t>
              </a:r>
              <a:r>
                <a:rPr lang="es-NI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bebidas y tabaco, Sustancias químicas y </a:t>
              </a:r>
              <a:r>
                <a:rPr lang="es-NI" sz="12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farmacéuticas, </a:t>
              </a:r>
              <a:r>
                <a:rPr lang="es-NI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Minera y metálica básica </a:t>
              </a:r>
              <a:endParaRPr lang="es-MX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176072" y="4822360"/>
              <a:ext cx="6212351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ctr"/>
              <a:r>
                <a:rPr lang="es-MX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De origen no metálico y mineral, De origen metálico 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72539" y="5373216"/>
            <a:ext cx="7715885" cy="853063"/>
            <a:chOff x="672539" y="5373216"/>
            <a:chExt cx="7715885" cy="853063"/>
          </a:xfrm>
        </p:grpSpPr>
        <p:sp>
          <p:nvSpPr>
            <p:cNvPr id="20" name="Rectángulo 19"/>
            <p:cNvSpPr/>
            <p:nvPr/>
          </p:nvSpPr>
          <p:spPr>
            <a:xfrm>
              <a:off x="672539" y="5373216"/>
              <a:ext cx="1414105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MX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Bienes de capital</a:t>
              </a:r>
              <a:r>
                <a:rPr lang="es-MX" sz="1200" b="1" dirty="0"/>
                <a:t> </a:t>
              </a: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2164783" y="5373216"/>
              <a:ext cx="6223641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NI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Animales para reproducción, Máquinas y herramientas agrícolas, Repuestos, partes y </a:t>
              </a:r>
              <a:r>
                <a:rPr lang="es-NI" sz="12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accesorios.</a:t>
              </a:r>
              <a:endParaRPr lang="es-MX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2170923" y="5661248"/>
              <a:ext cx="6217501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NI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Máquinas y aparatos de oficina, Máquinas industriales, Equipo fijo para la industria </a:t>
              </a:r>
              <a:r>
                <a:rPr lang="es-NI" sz="12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.</a:t>
              </a:r>
              <a:endParaRPr lang="es-MX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2169342" y="5949280"/>
              <a:ext cx="6219082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NI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Equipo de transporte, Partes, accesorios y repuestos </a:t>
              </a:r>
              <a:endParaRPr lang="es-MX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2174820" y="5088671"/>
            <a:ext cx="6213604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/>
            <a:r>
              <a:rPr lang="es-MX" sz="1200" dirty="0">
                <a:solidFill>
                  <a:srgbClr val="000000"/>
                </a:solidFill>
                <a:latin typeface="Calibri" panose="020F0502020204030204" pitchFamily="34" charset="0"/>
              </a:rPr>
              <a:t>Petróleo, Combustibles y lubricantes 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72539" y="5106972"/>
            <a:ext cx="1414105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/>
            <a:r>
              <a:rPr lang="es-MX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Petróleo y otros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10897" y="6263734"/>
            <a:ext cx="1933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NI" sz="1100" b="1" dirty="0" smtClean="0"/>
              <a:t>Fuente: BCN </a:t>
            </a:r>
            <a:r>
              <a:rPr lang="es-NI" sz="1100" dirty="0" smtClean="0"/>
              <a:t>(Diciembre 2014)</a:t>
            </a:r>
            <a:endParaRPr lang="es-MX" sz="11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4" grpId="0" animBg="1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27784" y="595717"/>
            <a:ext cx="3548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 PAISES DE ORIGEN</a:t>
            </a:r>
            <a:endParaRPr lang="es-MX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67544" y="1124744"/>
            <a:ext cx="4896544" cy="58477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s-NI" sz="1600" b="1" i="1" dirty="0" smtClean="0">
                <a:solidFill>
                  <a:schemeClr val="bg1"/>
                </a:solidFill>
              </a:rPr>
              <a:t>Cinco Principales Países de Origen de las Importaciones en 2007:</a:t>
            </a:r>
            <a:endParaRPr lang="es-MX" sz="1600" b="1" i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7544" y="1844243"/>
            <a:ext cx="3613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Estados Unidos.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México.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Costa Rica.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Guatemala.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Venezuela.</a:t>
            </a:r>
            <a:endParaRPr lang="es-MX" sz="1600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66122" y="3422155"/>
            <a:ext cx="4896544" cy="58477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s-NI" sz="1600" b="1" i="1" dirty="0" smtClean="0">
                <a:solidFill>
                  <a:schemeClr val="bg1"/>
                </a:solidFill>
              </a:rPr>
              <a:t>Cinco Principales Países de Origen de las Importaciones en 2014:</a:t>
            </a:r>
            <a:endParaRPr lang="es-MX" sz="1600" b="1" i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67544" y="4365104"/>
            <a:ext cx="3613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Venezuela.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Estados Unidos.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México.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Costa Rica.</a:t>
            </a:r>
          </a:p>
          <a:p>
            <a:pPr marL="342900" indent="-342900">
              <a:buFont typeface="+mj-lt"/>
              <a:buAutoNum type="arabicPeriod"/>
            </a:pPr>
            <a:r>
              <a:rPr lang="es-NI" sz="1600" i="1" dirty="0" smtClean="0"/>
              <a:t>Guatemala.</a:t>
            </a:r>
            <a:endParaRPr lang="es-MX" sz="1600" i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10897" y="6237312"/>
            <a:ext cx="1965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NI" sz="1100" b="1" dirty="0" smtClean="0"/>
              <a:t>Fuente: BCN </a:t>
            </a:r>
            <a:r>
              <a:rPr lang="es-NI" sz="1100" dirty="0" smtClean="0"/>
              <a:t>(Diciembre 2014) </a:t>
            </a:r>
            <a:endParaRPr lang="es-MX" sz="11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617479"/>
              </p:ext>
            </p:extLst>
          </p:nvPr>
        </p:nvGraphicFramePr>
        <p:xfrm>
          <a:off x="1138408" y="1587606"/>
          <a:ext cx="7238150" cy="414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2339752" y="908720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000" b="1" dirty="0"/>
              <a:t>BALANZA COMERCIAL</a:t>
            </a:r>
          </a:p>
          <a:p>
            <a:pPr algn="ctr"/>
            <a:r>
              <a:rPr lang="es-NI" sz="1500" b="1" dirty="0"/>
              <a:t>(En millones de dólares)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39552" y="5661248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050" b="1" dirty="0"/>
              <a:t>Fuente:</a:t>
            </a:r>
          </a:p>
          <a:p>
            <a:r>
              <a:rPr lang="es-NI" sz="1050" dirty="0" smtClean="0"/>
              <a:t>BCN/ DGA</a:t>
            </a:r>
            <a:r>
              <a:rPr lang="es-NI" sz="1050" dirty="0"/>
              <a:t>, CNDC/ENATREL, MEM-Hidrocarburos </a:t>
            </a:r>
          </a:p>
          <a:p>
            <a:r>
              <a:rPr lang="es-NI" sz="1050" dirty="0" smtClean="0"/>
              <a:t>(Diciembre </a:t>
            </a:r>
            <a:r>
              <a:rPr lang="es-NI" sz="1050" dirty="0"/>
              <a:t>2014 </a:t>
            </a:r>
            <a:r>
              <a:rPr lang="es-NI" sz="1050" dirty="0" smtClean="0"/>
              <a:t>)</a:t>
            </a:r>
            <a:endParaRPr lang="es-MX" sz="1050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61529"/>
              </p:ext>
            </p:extLst>
          </p:nvPr>
        </p:nvGraphicFramePr>
        <p:xfrm>
          <a:off x="1475656" y="1556792"/>
          <a:ext cx="648072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3892595" y="2540207"/>
            <a:ext cx="1631533" cy="1238250"/>
            <a:chOff x="3892595" y="2540207"/>
            <a:chExt cx="1631533" cy="1238250"/>
          </a:xfrm>
        </p:grpSpPr>
        <p:pic>
          <p:nvPicPr>
            <p:cNvPr id="6" name="Picture 2" descr="http://us.cdn4.123rf.com/168nwm/mandrixta/mandrixta1211/mandrixta121100019/16611890-3d-flecha-roja-crecimiento-en-un-fondo-blanco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540207"/>
              <a:ext cx="160020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adroTexto 6"/>
            <p:cNvSpPr txBox="1"/>
            <p:nvPr/>
          </p:nvSpPr>
          <p:spPr>
            <a:xfrm>
              <a:off x="3892595" y="2835761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sz="1200" b="1" dirty="0" smtClean="0"/>
                <a:t>Variación 166.67%</a:t>
              </a:r>
              <a:endParaRPr lang="es-MX" sz="1200" b="1" dirty="0"/>
            </a:p>
          </p:txBody>
        </p:sp>
      </p:grpSp>
      <p:sp>
        <p:nvSpPr>
          <p:cNvPr id="8" name="Rectángulo 7"/>
          <p:cNvSpPr/>
          <p:nvPr/>
        </p:nvSpPr>
        <p:spPr>
          <a:xfrm>
            <a:off x="3727811" y="620688"/>
            <a:ext cx="173419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NI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FRANCA</a:t>
            </a: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10897" y="6237312"/>
            <a:ext cx="1933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NI" sz="1100" b="1" dirty="0" smtClean="0"/>
              <a:t>Fuente: BCN </a:t>
            </a:r>
            <a:r>
              <a:rPr lang="es-NI" sz="1100" dirty="0" smtClean="0"/>
              <a:t>(Diciembre 2014)</a:t>
            </a:r>
            <a:endParaRPr lang="es-MX" sz="11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154772"/>
              </p:ext>
            </p:extLst>
          </p:nvPr>
        </p:nvGraphicFramePr>
        <p:xfrm>
          <a:off x="1403648" y="1916832"/>
          <a:ext cx="6410325" cy="340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2411760" y="908720"/>
            <a:ext cx="3812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/>
              <a:t>INVERSIÓN EXTRANJERA DIRECTA </a:t>
            </a:r>
            <a:endParaRPr lang="es-MX" sz="2000" dirty="0"/>
          </a:p>
        </p:txBody>
      </p:sp>
      <p:grpSp>
        <p:nvGrpSpPr>
          <p:cNvPr id="4" name="Grupo 3"/>
          <p:cNvGrpSpPr/>
          <p:nvPr/>
        </p:nvGrpSpPr>
        <p:grpSpPr>
          <a:xfrm>
            <a:off x="3347864" y="3068960"/>
            <a:ext cx="2268252" cy="1296144"/>
            <a:chOff x="3347864" y="3068960"/>
            <a:chExt cx="2268252" cy="1296144"/>
          </a:xfrm>
        </p:grpSpPr>
        <p:pic>
          <p:nvPicPr>
            <p:cNvPr id="7" name="Picture 2" descr="http://us.cdn4.123rf.com/168nwm/mandrixta/mandrixta1211/mandrixta121100019/16611890-3d-flecha-roja-crecimiento-en-un-fondo-blanco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0" r="1000" b="30217"/>
            <a:stretch/>
          </p:blipFill>
          <p:spPr bwMode="auto">
            <a:xfrm>
              <a:off x="3347864" y="3068960"/>
              <a:ext cx="2268252" cy="1296144"/>
            </a:xfrm>
            <a:prstGeom prst="rect">
              <a:avLst/>
            </a:prstGeom>
            <a:noFill/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/>
            <p:cNvSpPr txBox="1"/>
            <p:nvPr/>
          </p:nvSpPr>
          <p:spPr>
            <a:xfrm>
              <a:off x="3707904" y="3368025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sz="1200" b="1" dirty="0" smtClean="0"/>
                <a:t>273.27 %</a:t>
              </a:r>
              <a:endParaRPr lang="es-MX" sz="1200" b="1" dirty="0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10897" y="6237312"/>
            <a:ext cx="19463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NI" sz="1100" b="1" dirty="0" smtClean="0"/>
              <a:t>Fuente: BCN (Diciembre 2014)</a:t>
            </a:r>
            <a:endParaRPr lang="es-MX" sz="11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0897" y="6237312"/>
            <a:ext cx="1965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NI" sz="1100" b="1" dirty="0" smtClean="0"/>
              <a:t>Fuente: BCN </a:t>
            </a:r>
            <a:r>
              <a:rPr lang="es-NI" sz="1100" dirty="0" smtClean="0"/>
              <a:t>(Diciembre 2014) </a:t>
            </a:r>
            <a:endParaRPr lang="es-MX" sz="1100" dirty="0"/>
          </a:p>
        </p:txBody>
      </p:sp>
      <p:sp>
        <p:nvSpPr>
          <p:cNvPr id="4" name="Rectángulo 3"/>
          <p:cNvSpPr/>
          <p:nvPr/>
        </p:nvSpPr>
        <p:spPr>
          <a:xfrm>
            <a:off x="3131840" y="663079"/>
            <a:ext cx="2528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REMESAS FAMILIARES</a:t>
            </a:r>
            <a:endParaRPr lang="es-MX" sz="20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004973"/>
              </p:ext>
            </p:extLst>
          </p:nvPr>
        </p:nvGraphicFramePr>
        <p:xfrm>
          <a:off x="971600" y="1628800"/>
          <a:ext cx="68407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283968" y="2996952"/>
            <a:ext cx="720080" cy="1152128"/>
            <a:chOff x="4211960" y="2996952"/>
            <a:chExt cx="720080" cy="1152128"/>
          </a:xfrm>
        </p:grpSpPr>
        <p:sp>
          <p:nvSpPr>
            <p:cNvPr id="12" name="Flecha arriba 11"/>
            <p:cNvSpPr/>
            <p:nvPr/>
          </p:nvSpPr>
          <p:spPr>
            <a:xfrm>
              <a:off x="4211960" y="2996952"/>
              <a:ext cx="720080" cy="1152128"/>
            </a:xfrm>
            <a:prstGeom prst="up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CuadroTexto 12"/>
            <p:cNvSpPr txBox="1"/>
            <p:nvPr/>
          </p:nvSpPr>
          <p:spPr>
            <a:xfrm rot="16200000">
              <a:off x="4218190" y="3525966"/>
              <a:ext cx="681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sz="1200" b="1" dirty="0" smtClean="0"/>
                <a:t>37.8 %</a:t>
              </a:r>
              <a:endParaRPr lang="es-MX" sz="1200" b="1" dirty="0"/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0897" y="6237312"/>
            <a:ext cx="1933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NI" sz="1100" b="1" dirty="0" smtClean="0"/>
              <a:t>Fuente: BCN </a:t>
            </a:r>
            <a:r>
              <a:rPr lang="es-NI" sz="1100" dirty="0" smtClean="0"/>
              <a:t>(Diciembre 2014)</a:t>
            </a:r>
            <a:endParaRPr lang="es-MX" sz="1100" dirty="0"/>
          </a:p>
        </p:txBody>
      </p:sp>
      <p:sp>
        <p:nvSpPr>
          <p:cNvPr id="4" name="Rectángulo 3"/>
          <p:cNvSpPr/>
          <p:nvPr/>
        </p:nvSpPr>
        <p:spPr>
          <a:xfrm>
            <a:off x="3131840" y="735087"/>
            <a:ext cx="2528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REMESAS FAMILIARES</a:t>
            </a:r>
            <a:endParaRPr lang="es-MX" sz="20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182252"/>
              </p:ext>
            </p:extLst>
          </p:nvPr>
        </p:nvGraphicFramePr>
        <p:xfrm>
          <a:off x="3794190" y="1772816"/>
          <a:ext cx="532859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899021"/>
              </p:ext>
            </p:extLst>
          </p:nvPr>
        </p:nvGraphicFramePr>
        <p:xfrm>
          <a:off x="0" y="1772816"/>
          <a:ext cx="4283969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16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Graphic spid="8" grpId="0" uiExpand="1">
        <p:bldSub>
          <a:bldChart bld="category"/>
        </p:bldSub>
      </p:bldGraphic>
      <p:bldGraphic spid="12" grpId="0" uiExpand="1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0897" y="6237312"/>
            <a:ext cx="4929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NI" sz="1100" b="1" dirty="0" smtClean="0"/>
              <a:t>Fuente: BCN</a:t>
            </a:r>
            <a:r>
              <a:rPr lang="es-NI" sz="1100" dirty="0" smtClean="0"/>
              <a:t>(Diciembre 2014; Según datos de la Organización Mundial de Turismo)</a:t>
            </a:r>
            <a:endParaRPr lang="es-MX" sz="1100" dirty="0"/>
          </a:p>
        </p:txBody>
      </p:sp>
      <p:sp>
        <p:nvSpPr>
          <p:cNvPr id="4" name="Rectángulo 3"/>
          <p:cNvSpPr/>
          <p:nvPr/>
        </p:nvSpPr>
        <p:spPr>
          <a:xfrm>
            <a:off x="4041671" y="83671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TURISMO</a:t>
            </a:r>
            <a:endParaRPr lang="es-MX" sz="2000" dirty="0"/>
          </a:p>
        </p:txBody>
      </p:sp>
      <p:sp>
        <p:nvSpPr>
          <p:cNvPr id="2" name="Rectángulo 1"/>
          <p:cNvSpPr/>
          <p:nvPr/>
        </p:nvSpPr>
        <p:spPr>
          <a:xfrm>
            <a:off x="210896" y="5210036"/>
            <a:ext cx="8537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1400" dirty="0"/>
              <a:t>El componente ingresos generados por turismo incluye pago de hospedaje, gastos en comida y bebidas, alquiler de autos, compra de souvenir, etc.</a:t>
            </a:r>
            <a:endParaRPr lang="es-MX" sz="1400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745791"/>
              </p:ext>
            </p:extLst>
          </p:nvPr>
        </p:nvGraphicFramePr>
        <p:xfrm>
          <a:off x="324854" y="1717648"/>
          <a:ext cx="43924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2051720" y="2932528"/>
            <a:ext cx="1325924" cy="942696"/>
            <a:chOff x="2195736" y="2932528"/>
            <a:chExt cx="1325924" cy="942696"/>
          </a:xfrm>
        </p:grpSpPr>
        <p:pic>
          <p:nvPicPr>
            <p:cNvPr id="16" name="Picture 2" descr="http://us.cdn4.123rf.com/168nwm/mandrixta/mandrixta1211/mandrixta121100019/16611890-3d-flecha-roja-crecimiento-en-un-fondo-blanco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407" y="2932528"/>
              <a:ext cx="1218253" cy="942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uadroTexto 16"/>
            <p:cNvSpPr txBox="1"/>
            <p:nvPr/>
          </p:nvSpPr>
          <p:spPr>
            <a:xfrm>
              <a:off x="2195736" y="3068960"/>
              <a:ext cx="12241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sz="1100" b="1" dirty="0" smtClean="0"/>
                <a:t>Variación</a:t>
              </a:r>
            </a:p>
            <a:p>
              <a:pPr algn="ctr"/>
              <a:r>
                <a:rPr lang="es-NI" sz="1100" b="1" dirty="0" smtClean="0"/>
                <a:t>74.59%</a:t>
              </a:r>
              <a:endParaRPr lang="es-MX" sz="1100" b="1" dirty="0"/>
            </a:p>
          </p:txBody>
        </p:sp>
      </p:grp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083933"/>
              </p:ext>
            </p:extLst>
          </p:nvPr>
        </p:nvGraphicFramePr>
        <p:xfrm>
          <a:off x="4572000" y="1723206"/>
          <a:ext cx="4572000" cy="312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9" name="Grupo 18"/>
          <p:cNvGrpSpPr/>
          <p:nvPr/>
        </p:nvGrpSpPr>
        <p:grpSpPr>
          <a:xfrm>
            <a:off x="6588224" y="2780928"/>
            <a:ext cx="1325924" cy="942696"/>
            <a:chOff x="2195736" y="2932528"/>
            <a:chExt cx="1325924" cy="942696"/>
          </a:xfrm>
        </p:grpSpPr>
        <p:pic>
          <p:nvPicPr>
            <p:cNvPr id="20" name="Picture 2" descr="http://us.cdn4.123rf.com/168nwm/mandrixta/mandrixta1211/mandrixta121100019/16611890-3d-flecha-roja-crecimiento-en-un-fondo-blanco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407" y="2932528"/>
              <a:ext cx="1218253" cy="942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uadroTexto 20"/>
            <p:cNvSpPr txBox="1"/>
            <p:nvPr/>
          </p:nvSpPr>
          <p:spPr>
            <a:xfrm>
              <a:off x="2195736" y="3068960"/>
              <a:ext cx="12241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sz="1100" b="1" dirty="0" smtClean="0"/>
                <a:t>Variación</a:t>
              </a:r>
            </a:p>
            <a:p>
              <a:pPr algn="ctr"/>
              <a:r>
                <a:rPr lang="es-NI" sz="1100" b="1" dirty="0" smtClean="0"/>
                <a:t>72.5%</a:t>
              </a:r>
              <a:endParaRPr lang="es-MX" sz="1100" b="1" dirty="0"/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2" grpId="0"/>
      <p:bldGraphic spid="13" grpId="0">
        <p:bldSub>
          <a:bldChart bld="category"/>
        </p:bldSub>
      </p:bldGraphic>
      <p:bldGraphic spid="18" grpId="0" uiExpand="1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86000" y="2851919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NI" sz="6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INGRESOS</a:t>
            </a:r>
            <a:endParaRPr lang="es-MX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7544" y="1628800"/>
            <a:ext cx="8280920" cy="2303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N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 </a:t>
            </a:r>
            <a:r>
              <a:rPr lang="es-N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pasado ocho años de arduo trabajo, desde que el Gobierno de Reconciliación y Unidad Nacional (GRUN) retomo en el año 2007 las riendas del país, avanzando a pasos firmes, consolidando el modelo socio económico participativo del pueblo, sector público, privado y cooperación </a:t>
            </a:r>
            <a:r>
              <a:rPr lang="es-N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internacional </a:t>
            </a:r>
            <a:r>
              <a:rPr lang="es-N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las políticas de consenso y en beneficio para todos los sectores, bajo el norte no solo del crecimiento económico, sino del desarrollo integral, en pro de </a:t>
            </a:r>
            <a:r>
              <a:rPr lang="es-N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reducción </a:t>
            </a:r>
            <a:r>
              <a:rPr lang="es-N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N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pobreza </a:t>
            </a:r>
            <a:r>
              <a:rPr lang="es-N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N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disminución </a:t>
            </a:r>
            <a:r>
              <a:rPr lang="es-N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desigualdades humanas. 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80331" y="908720"/>
            <a:ext cx="1874937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NI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3.bp.blogspot.com/-jEW3pN1RyX4/TwxNRMczzkI/AAAAAAAAA0Q/slKmSOZESFU/s1600/daniel-ortega-investido-con-la-banda-presidencial-2007-01-10-23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48" y="3789040"/>
            <a:ext cx="1968911" cy="251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6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1934690" y="532263"/>
            <a:ext cx="5677147" cy="914400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  <a:t>INGRESOS TOTALES 2014</a:t>
            </a:r>
            <a:b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</a:b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  <a:t>(</a:t>
            </a: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  <a:t>Millones de córdobas)</a:t>
            </a:r>
          </a:p>
        </p:txBody>
      </p:sp>
      <p:graphicFrame>
        <p:nvGraphicFramePr>
          <p:cNvPr id="15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491319" y="1315192"/>
          <a:ext cx="8229600" cy="426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2200"/>
                <a:gridCol w="1752600"/>
                <a:gridCol w="2057400"/>
                <a:gridCol w="2057400"/>
              </a:tblGrid>
              <a:tr h="953310"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Descripción</a:t>
                      </a:r>
                      <a:endParaRPr lang="es-E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Presupuesto</a:t>
                      </a:r>
                      <a:r>
                        <a:rPr lang="es-ES" baseline="0" dirty="0" smtClean="0"/>
                        <a:t> 2014</a:t>
                      </a:r>
                      <a:endParaRPr lang="es-ES" dirty="0" smtClean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Ejecución</a:t>
                      </a:r>
                      <a:endParaRPr lang="es-E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%</a:t>
                      </a:r>
                      <a:endParaRPr lang="es-E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52315">
                <a:tc>
                  <a:txBody>
                    <a:bodyPr/>
                    <a:lstStyle/>
                    <a:p>
                      <a:r>
                        <a:rPr lang="es-ES" dirty="0" smtClean="0"/>
                        <a:t>Ingresos</a:t>
                      </a:r>
                      <a:r>
                        <a:rPr lang="es-ES" baseline="0" dirty="0" smtClean="0"/>
                        <a:t> Fiscales</a:t>
                      </a:r>
                      <a:endParaRPr lang="es-ES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C$49,106.27</a:t>
                      </a:r>
                      <a:endParaRPr lang="es-ES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C$50,687.27</a:t>
                      </a:r>
                      <a:endParaRPr lang="es-ES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103.2</a:t>
                      </a:r>
                      <a:endParaRPr lang="es-ES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52315">
                <a:tc>
                  <a:txBody>
                    <a:bodyPr/>
                    <a:lstStyle/>
                    <a:p>
                      <a:r>
                        <a:rPr lang="es-ES" dirty="0" smtClean="0"/>
                        <a:t>Cooperación Externa</a:t>
                      </a:r>
                      <a:endParaRPr lang="es-ES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u="sng" dirty="0" smtClean="0"/>
                        <a:t>11,182.97</a:t>
                      </a:r>
                      <a:endParaRPr lang="es-ES" b="1" u="sng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u="sng" dirty="0" smtClean="0"/>
                        <a:t>10,255.87</a:t>
                      </a:r>
                      <a:endParaRPr lang="es-ES" b="1" u="sng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u="sng" dirty="0" smtClean="0"/>
                        <a:t>91.7</a:t>
                      </a:r>
                      <a:endParaRPr lang="es-ES" b="1" u="sng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52315">
                <a:tc>
                  <a:txBody>
                    <a:bodyPr/>
                    <a:lstStyle/>
                    <a:p>
                      <a:r>
                        <a:rPr lang="es-ES" dirty="0" smtClean="0"/>
                        <a:t>    Donaciones</a:t>
                      </a:r>
                      <a:endParaRPr lang="es-E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3,619.04</a:t>
                      </a:r>
                      <a:endParaRPr lang="es-E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3,138.03</a:t>
                      </a:r>
                      <a:endParaRPr lang="es-E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86.7</a:t>
                      </a:r>
                      <a:endParaRPr lang="es-E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52315">
                <a:tc>
                  <a:txBody>
                    <a:bodyPr/>
                    <a:lstStyle/>
                    <a:p>
                      <a:r>
                        <a:rPr lang="es-ES" dirty="0" smtClean="0"/>
                        <a:t>    Préstamos</a:t>
                      </a:r>
                      <a:endParaRPr lang="es-E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u="sng" dirty="0" smtClean="0"/>
                        <a:t>7,563.92</a:t>
                      </a:r>
                      <a:endParaRPr lang="es-ES" u="sng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u="sng" dirty="0" smtClean="0"/>
                        <a:t>7,117.84</a:t>
                      </a:r>
                      <a:endParaRPr lang="es-ES" u="sng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94.1</a:t>
                      </a:r>
                      <a:endParaRPr lang="es-E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52315">
                <a:tc>
                  <a:txBody>
                    <a:bodyPr/>
                    <a:lstStyle/>
                    <a:p>
                      <a:r>
                        <a:rPr lang="es-ES" dirty="0" smtClean="0"/>
                        <a:t>Préstamos internos</a:t>
                      </a:r>
                      <a:endParaRPr lang="es-E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2,860.00</a:t>
                      </a:r>
                      <a:endParaRPr lang="es-E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2,223.34</a:t>
                      </a:r>
                      <a:endParaRPr lang="es-E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77.7</a:t>
                      </a:r>
                      <a:endParaRPr lang="es-E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52315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Total</a:t>
                      </a:r>
                      <a:endParaRPr lang="es-ES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C$63.149.24</a:t>
                      </a:r>
                      <a:endParaRPr lang="es-ES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63,166.49</a:t>
                      </a:r>
                      <a:endParaRPr lang="es-ES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100.03</a:t>
                      </a:r>
                      <a:endParaRPr lang="es-ES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6" name="15 Rectángulo redondeado"/>
          <p:cNvSpPr/>
          <p:nvPr/>
        </p:nvSpPr>
        <p:spPr>
          <a:xfrm>
            <a:off x="533399" y="5704439"/>
            <a:ext cx="3343275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chemeClr val="tx1"/>
                </a:solidFill>
              </a:rPr>
              <a:t>Fuente: Datos Informe de Liquidación final 2014. 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829914" y="532263"/>
            <a:ext cx="7886700" cy="8571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N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  <a:t>PRESUPUESTO DE INGRESOS TOTALES </a:t>
            </a:r>
            <a:br>
              <a:rPr lang="es-N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</a:br>
            <a:r>
              <a:rPr lang="es-N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  <a:t>VS. EJECUCIÓN 2014 </a:t>
            </a:r>
            <a:endParaRPr lang="es-NI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24748" y="5616146"/>
            <a:ext cx="3056652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chemeClr val="tx1"/>
                </a:solidFill>
              </a:rPr>
              <a:t>Fuente: </a:t>
            </a:r>
            <a:r>
              <a:rPr lang="es-ES" sz="1200" b="1" dirty="0" smtClean="0">
                <a:solidFill>
                  <a:schemeClr val="tx1"/>
                </a:solidFill>
              </a:rPr>
              <a:t> Informe de Liquidación Final 2014</a:t>
            </a:r>
            <a:endParaRPr lang="es-E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/>
          </p:nvPr>
        </p:nvGraphicFramePr>
        <p:xfrm>
          <a:off x="504824" y="1466850"/>
          <a:ext cx="7970436" cy="414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7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05143" y="692696"/>
            <a:ext cx="8478308" cy="7159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N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  <a:t>COMPARATIVO EJECUCIÓN  INGRESOS 2014 Vs. 2013  </a:t>
            </a:r>
            <a:br>
              <a:rPr lang="es-N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</a:br>
            <a:r>
              <a:rPr lang="es-N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  <a:t>(</a:t>
            </a:r>
            <a:r>
              <a:rPr lang="es-N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  <a:t>Millones de Córdobas)</a:t>
            </a:r>
          </a:p>
        </p:txBody>
      </p:sp>
      <p:graphicFrame>
        <p:nvGraphicFramePr>
          <p:cNvPr id="12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34552"/>
          <a:ext cx="8153400" cy="38830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26717"/>
                <a:gridCol w="1896602"/>
                <a:gridCol w="1668992"/>
                <a:gridCol w="1861089"/>
              </a:tblGrid>
              <a:tr h="960592">
                <a:tc>
                  <a:txBody>
                    <a:bodyPr/>
                    <a:lstStyle/>
                    <a:p>
                      <a:pPr algn="ctr"/>
                      <a:endParaRPr lang="es-NI" dirty="0" smtClean="0"/>
                    </a:p>
                    <a:p>
                      <a:pPr algn="ctr"/>
                      <a:r>
                        <a:rPr lang="es-NI" dirty="0" smtClean="0"/>
                        <a:t>Descripción</a:t>
                      </a:r>
                      <a:endParaRPr lang="es-NI" dirty="0">
                        <a:solidFill>
                          <a:schemeClr val="bg1"/>
                        </a:solidFill>
                        <a:latin typeface="+mn-lt"/>
                        <a:cs typeface="David" pitchFamily="34" charset="-79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Presupuesto</a:t>
                      </a:r>
                    </a:p>
                    <a:p>
                      <a:pPr algn="ctr"/>
                      <a:r>
                        <a:rPr lang="es-NI" dirty="0" smtClean="0"/>
                        <a:t>Ejecutado</a:t>
                      </a:r>
                    </a:p>
                    <a:p>
                      <a:pPr algn="ctr"/>
                      <a:r>
                        <a:rPr lang="es-NI" dirty="0" smtClean="0"/>
                        <a:t>2014</a:t>
                      </a:r>
                      <a:endParaRPr lang="es-NI" dirty="0" smtClean="0">
                        <a:solidFill>
                          <a:schemeClr val="bg1"/>
                        </a:solidFill>
                        <a:latin typeface="+mn-lt"/>
                        <a:cs typeface="David" pitchFamily="34" charset="-79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Presupuesto</a:t>
                      </a:r>
                    </a:p>
                    <a:p>
                      <a:pPr algn="ctr"/>
                      <a:r>
                        <a:rPr lang="es-NI" dirty="0" smtClean="0"/>
                        <a:t>Ejecutado</a:t>
                      </a:r>
                    </a:p>
                    <a:p>
                      <a:pPr algn="ctr"/>
                      <a:r>
                        <a:rPr lang="es-NI" dirty="0" smtClean="0"/>
                        <a:t>2013</a:t>
                      </a:r>
                      <a:endParaRPr lang="es-NI" dirty="0" smtClean="0">
                        <a:solidFill>
                          <a:schemeClr val="bg1"/>
                        </a:solidFill>
                        <a:latin typeface="+mn-lt"/>
                        <a:cs typeface="David" pitchFamily="34" charset="-79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kern="1200" dirty="0" smtClean="0"/>
                        <a:t>%</a:t>
                      </a:r>
                    </a:p>
                    <a:p>
                      <a:pPr marL="0" algn="ctr" defTabSz="914400" rtl="0" eaLnBrk="1" latinLnBrk="0" hangingPunct="1"/>
                      <a:r>
                        <a:rPr lang="es-NI" sz="1800" kern="1200" dirty="0" smtClean="0"/>
                        <a:t>Tasa de </a:t>
                      </a:r>
                    </a:p>
                    <a:p>
                      <a:pPr algn="ctr"/>
                      <a:r>
                        <a:rPr lang="es-NI" sz="1800" kern="1200" dirty="0" smtClean="0"/>
                        <a:t>crecimiento</a:t>
                      </a:r>
                      <a:endParaRPr lang="es-NI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602462">
                <a:tc>
                  <a:txBody>
                    <a:bodyPr/>
                    <a:lstStyle/>
                    <a:p>
                      <a:pPr algn="just"/>
                      <a:r>
                        <a:rPr lang="es-NI" baseline="0" dirty="0" smtClean="0"/>
                        <a:t>Ingresos  Fiscales</a:t>
                      </a:r>
                      <a:endParaRPr lang="es-NI" b="1" dirty="0">
                        <a:solidFill>
                          <a:schemeClr val="tx1"/>
                        </a:solidFill>
                        <a:latin typeface="+mn-lt"/>
                        <a:cs typeface="David" pitchFamily="34" charset="-79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kern="1200" dirty="0" smtClean="0"/>
                        <a:t>C$50,687.27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NI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kern="1200" dirty="0" smtClean="0"/>
                        <a:t>C$44,041.17</a:t>
                      </a:r>
                      <a:endParaRPr lang="es-NI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kern="1200" dirty="0" smtClean="0"/>
                        <a:t>15.09</a:t>
                      </a:r>
                      <a:endParaRPr lang="es-NI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915194">
                <a:tc>
                  <a:txBody>
                    <a:bodyPr/>
                    <a:lstStyle/>
                    <a:p>
                      <a:pPr algn="just"/>
                      <a:r>
                        <a:rPr lang="es-NI" u="sng" dirty="0" smtClean="0"/>
                        <a:t>Cooperación Externa</a:t>
                      </a:r>
                    </a:p>
                    <a:p>
                      <a:pPr algn="just"/>
                      <a:r>
                        <a:rPr lang="es-NI" dirty="0" smtClean="0"/>
                        <a:t> Préstamos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dirty="0" smtClean="0"/>
                        <a:t> Donaciones</a:t>
                      </a:r>
                      <a:endParaRPr lang="es-NI" b="1" dirty="0">
                        <a:solidFill>
                          <a:schemeClr val="tx1"/>
                        </a:solidFill>
                        <a:latin typeface="+mn-lt"/>
                        <a:cs typeface="David" pitchFamily="34" charset="-79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u="sng" dirty="0" smtClean="0"/>
                        <a:t>10,255.87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u="none" dirty="0" smtClean="0"/>
                        <a:t>7,117.84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u="none" dirty="0" smtClean="0"/>
                        <a:t>3,138.03</a:t>
                      </a:r>
                      <a:endParaRPr lang="es-NI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NI" u="sng" dirty="0" smtClean="0"/>
                        <a:t>7,643.23</a:t>
                      </a:r>
                    </a:p>
                    <a:p>
                      <a:pPr algn="r"/>
                      <a:r>
                        <a:rPr lang="es-NI" u="none" dirty="0" smtClean="0"/>
                        <a:t>5,008.59</a:t>
                      </a:r>
                    </a:p>
                    <a:p>
                      <a:pPr algn="r"/>
                      <a:r>
                        <a:rPr lang="es-NI" u="none" dirty="0" smtClean="0"/>
                        <a:t>2,634.64</a:t>
                      </a:r>
                      <a:endParaRPr lang="es-NI" b="0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u="sng" dirty="0" smtClean="0"/>
                        <a:t> 34.18</a:t>
                      </a:r>
                    </a:p>
                    <a:p>
                      <a:pPr algn="ctr"/>
                      <a:r>
                        <a:rPr lang="es-NI" u="none" dirty="0" smtClean="0"/>
                        <a:t>42.11</a:t>
                      </a:r>
                    </a:p>
                    <a:p>
                      <a:pPr algn="ctr"/>
                      <a:r>
                        <a:rPr lang="es-NI" u="none" dirty="0" smtClean="0"/>
                        <a:t>19.11</a:t>
                      </a:r>
                      <a:endParaRPr lang="es-NI" b="0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602462">
                <a:tc>
                  <a:txBody>
                    <a:bodyPr/>
                    <a:lstStyle/>
                    <a:p>
                      <a:pPr algn="just"/>
                      <a:endParaRPr lang="es-NI" dirty="0" smtClean="0"/>
                    </a:p>
                    <a:p>
                      <a:pPr algn="just"/>
                      <a:r>
                        <a:rPr lang="es-NI" dirty="0" smtClean="0"/>
                        <a:t>Préstamos Internos</a:t>
                      </a:r>
                      <a:endParaRPr lang="es-NI" b="1" baseline="0" dirty="0" smtClean="0">
                        <a:solidFill>
                          <a:schemeClr val="tx1"/>
                        </a:solidFill>
                        <a:latin typeface="+mn-lt"/>
                        <a:cs typeface="David" pitchFamily="34" charset="-79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NI" sz="1800" kern="12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kern="1200" dirty="0" smtClean="0"/>
                        <a:t>2,223.34</a:t>
                      </a:r>
                      <a:endParaRPr lang="es-NI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NI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kern="1200" dirty="0" smtClean="0"/>
                        <a:t>1,147.80</a:t>
                      </a:r>
                      <a:endParaRPr lang="es-NI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NI" sz="18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kern="1200" dirty="0" smtClean="0"/>
                        <a:t>93.70</a:t>
                      </a:r>
                      <a:endParaRPr lang="es-NI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727146">
                <a:tc>
                  <a:txBody>
                    <a:bodyPr/>
                    <a:lstStyle/>
                    <a:p>
                      <a:pPr algn="just"/>
                      <a:endParaRPr lang="es-NI" baseline="0" dirty="0" smtClean="0"/>
                    </a:p>
                    <a:p>
                      <a:pPr algn="ctr"/>
                      <a:r>
                        <a:rPr lang="es-NI" baseline="0" dirty="0" smtClean="0"/>
                        <a:t>Total</a:t>
                      </a:r>
                      <a:endParaRPr lang="es-NI" b="1" baseline="0" dirty="0" smtClean="0">
                        <a:solidFill>
                          <a:schemeClr val="tx1"/>
                        </a:solidFill>
                        <a:latin typeface="+mn-lt"/>
                        <a:cs typeface="David" pitchFamily="34" charset="-79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NI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dirty="0" smtClean="0"/>
                        <a:t>63,166.49</a:t>
                      </a:r>
                      <a:endParaRPr lang="es-NI" b="1" dirty="0">
                        <a:solidFill>
                          <a:schemeClr val="tx1"/>
                        </a:solidFill>
                        <a:latin typeface="+mn-lt"/>
                        <a:cs typeface="David" pitchFamily="34" charset="-79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NI" sz="1800" kern="12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dirty="0" smtClean="0"/>
                        <a:t>52,832.21</a:t>
                      </a:r>
                      <a:endParaRPr lang="es-NI" b="1" dirty="0">
                        <a:solidFill>
                          <a:schemeClr val="tx1"/>
                        </a:solidFill>
                        <a:latin typeface="+mn-lt"/>
                        <a:cs typeface="David" pitchFamily="34" charset="-79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NI" sz="18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kern="1200" dirty="0" smtClean="0"/>
                        <a:t>19.56</a:t>
                      </a:r>
                      <a:endParaRPr lang="es-NI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4" name="13 Rectángulo redondeado"/>
          <p:cNvSpPr/>
          <p:nvPr/>
        </p:nvSpPr>
        <p:spPr>
          <a:xfrm>
            <a:off x="488270" y="5561373"/>
            <a:ext cx="3626529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chemeClr val="tx1"/>
                </a:solidFill>
              </a:rPr>
              <a:t>Fuente: </a:t>
            </a:r>
            <a:r>
              <a:rPr lang="es-ES" sz="1200" b="1" dirty="0" smtClean="0">
                <a:solidFill>
                  <a:schemeClr val="tx1"/>
                </a:solidFill>
              </a:rPr>
              <a:t>Informe de Liquidación final años 2014, 2013.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21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5637" y="660765"/>
            <a:ext cx="8305282" cy="69649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N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  <a:t>EJECUCIÓN DE LOS PRINCIPALES IMPUESTOS 2014</a:t>
            </a:r>
            <a:r>
              <a:rPr lang="es-N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  <a:t/>
            </a:r>
            <a:br>
              <a:rPr lang="es-N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</a:br>
            <a:r>
              <a:rPr lang="es-N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  <a:t>(Millones de córdobas)</a:t>
            </a:r>
          </a:p>
        </p:txBody>
      </p:sp>
      <p:graphicFrame>
        <p:nvGraphicFramePr>
          <p:cNvPr id="12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525978"/>
          <a:ext cx="8515672" cy="393627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913257"/>
                <a:gridCol w="1499408"/>
                <a:gridCol w="1470889"/>
                <a:gridCol w="1161228"/>
                <a:gridCol w="1470890"/>
              </a:tblGrid>
              <a:tr h="907738"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Descripción</a:t>
                      </a:r>
                      <a:endParaRPr lang="es-NI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Presupuesto</a:t>
                      </a:r>
                    </a:p>
                    <a:p>
                      <a:pPr algn="ctr"/>
                      <a:r>
                        <a:rPr lang="es-NI" baseline="0" dirty="0" smtClean="0"/>
                        <a:t>2014</a:t>
                      </a:r>
                      <a:endParaRPr lang="es-NI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Presupuesto</a:t>
                      </a:r>
                    </a:p>
                    <a:p>
                      <a:pPr algn="ctr"/>
                      <a:r>
                        <a:rPr lang="es-NI" dirty="0" smtClean="0"/>
                        <a:t>Ejecutado</a:t>
                      </a:r>
                      <a:endParaRPr lang="es-NI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%</a:t>
                      </a:r>
                    </a:p>
                    <a:p>
                      <a:pPr algn="ctr"/>
                      <a:r>
                        <a:rPr lang="es-NI" dirty="0" smtClean="0"/>
                        <a:t>Ejecución</a:t>
                      </a:r>
                      <a:endParaRPr lang="es-NI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Participación</a:t>
                      </a:r>
                    </a:p>
                    <a:p>
                      <a:pPr algn="ctr"/>
                      <a:r>
                        <a:rPr lang="es-NI" dirty="0" smtClean="0"/>
                        <a:t>s/ Ing. Total</a:t>
                      </a:r>
                    </a:p>
                    <a:p>
                      <a:pPr algn="ctr"/>
                      <a:r>
                        <a:rPr lang="es-NI" dirty="0" smtClean="0"/>
                        <a:t>%</a:t>
                      </a:r>
                      <a:endParaRPr lang="es-NI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35489">
                <a:tc>
                  <a:txBody>
                    <a:bodyPr/>
                    <a:lstStyle/>
                    <a:p>
                      <a:r>
                        <a:rPr lang="es-NI" dirty="0" smtClean="0"/>
                        <a:t>I.R.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NI" dirty="0" smtClean="0"/>
                        <a:t>C$17,130.59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NI" dirty="0" smtClean="0"/>
                        <a:t>C$18,032.78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105.27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28.55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44119">
                <a:tc>
                  <a:txBody>
                    <a:bodyPr/>
                    <a:lstStyle/>
                    <a:p>
                      <a:r>
                        <a:rPr lang="es-NI" dirty="0" smtClean="0"/>
                        <a:t>I.V.A.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NI" dirty="0" smtClean="0"/>
                        <a:t>18,366.49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NI" dirty="0" smtClean="0"/>
                        <a:t>19,384.57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105.54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30.69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52102">
                <a:tc>
                  <a:txBody>
                    <a:bodyPr/>
                    <a:lstStyle/>
                    <a:p>
                      <a:r>
                        <a:rPr lang="es-NI" dirty="0" smtClean="0"/>
                        <a:t>I.S.C.</a:t>
                      </a:r>
                      <a:endParaRPr lang="es-NI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NI" dirty="0" smtClean="0"/>
                        <a:t>7,936.85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NI" dirty="0" smtClean="0"/>
                        <a:t>7,754.76</a:t>
                      </a:r>
                      <a:endParaRPr lang="es-NI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97.71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12.28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52102">
                <a:tc>
                  <a:txBody>
                    <a:bodyPr/>
                    <a:lstStyle/>
                    <a:p>
                      <a:r>
                        <a:rPr lang="es-NI" dirty="0" smtClean="0"/>
                        <a:t>D.A.I.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NI" dirty="0" smtClean="0"/>
                        <a:t>1,812.20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NI" dirty="0" smtClean="0"/>
                        <a:t>1,827.83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100.86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2.89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38060">
                <a:tc>
                  <a:txBody>
                    <a:bodyPr/>
                    <a:lstStyle/>
                    <a:p>
                      <a:r>
                        <a:rPr lang="es-NI" baseline="0" dirty="0" smtClean="0"/>
                        <a:t>INGRESOS NO TRIBUTARIOS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NI" dirty="0" smtClean="0"/>
                        <a:t>3,570.16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NI" dirty="0" smtClean="0"/>
                        <a:t>3,356.82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94.02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dirty="0" smtClean="0"/>
                        <a:t>5.21</a:t>
                      </a:r>
                      <a:endParaRPr lang="es-N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4" name="13 Rectángulo redondeado"/>
          <p:cNvSpPr/>
          <p:nvPr/>
        </p:nvSpPr>
        <p:spPr>
          <a:xfrm>
            <a:off x="251520" y="5645110"/>
            <a:ext cx="28194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chemeClr val="tx1"/>
                </a:solidFill>
              </a:rPr>
              <a:t>Fuente: </a:t>
            </a:r>
            <a:r>
              <a:rPr lang="es-ES" sz="1200" b="1" dirty="0" smtClean="0">
                <a:solidFill>
                  <a:schemeClr val="tx1"/>
                </a:solidFill>
              </a:rPr>
              <a:t>Informe Liquidación Final 2014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952" y="841822"/>
            <a:ext cx="4867247" cy="5040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99"/>
                </a:solidFill>
                <a:latin typeface="Century Gothic" pitchFamily="34" charset="0"/>
              </a:rPr>
              <a:t/>
            </a:r>
            <a:br>
              <a:rPr lang="es-MX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99"/>
                </a:solidFill>
                <a:latin typeface="Century Gothic" pitchFamily="34" charset="0"/>
              </a:rPr>
            </a:b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Baskerville Old Face" pitchFamily="18" charset="0"/>
              </a:rPr>
              <a:t/>
            </a:r>
            <a:b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Baskerville Old Face" pitchFamily="18" charset="0"/>
              </a:rPr>
            </a:br>
            <a:r>
              <a:rPr lang="es-MX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a typeface="+mj-ea"/>
                <a:cs typeface="+mj-cs"/>
              </a:rPr>
              <a:t>PRESUPUESTO DE  INGRESOS </a:t>
            </a:r>
            <a:r>
              <a:rPr lang="es-MX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a typeface="+mj-ea"/>
                <a:cs typeface="+mj-cs"/>
              </a:rPr>
              <a:t>2015</a:t>
            </a:r>
            <a:r>
              <a:rPr lang="es-MX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es-MX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es-NI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/>
            </a:r>
            <a:br>
              <a:rPr lang="es-NI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endParaRPr lang="es-NI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189038" y="5813425"/>
            <a:ext cx="3536950" cy="250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200" b="1" dirty="0">
                <a:solidFill>
                  <a:schemeClr val="tx1"/>
                </a:solidFill>
              </a:rPr>
              <a:t>Fuente: </a:t>
            </a:r>
            <a:r>
              <a:rPr lang="es-NI" sz="1200" dirty="0">
                <a:solidFill>
                  <a:schemeClr val="tx1"/>
                </a:solidFill>
              </a:rPr>
              <a:t>Presupuesto General de la República 2015.</a:t>
            </a:r>
          </a:p>
        </p:txBody>
      </p:sp>
      <p:graphicFrame>
        <p:nvGraphicFramePr>
          <p:cNvPr id="12" name="6 Gráfico"/>
          <p:cNvGraphicFramePr>
            <a:graphicFrameLocks/>
          </p:cNvGraphicFramePr>
          <p:nvPr/>
        </p:nvGraphicFramePr>
        <p:xfrm>
          <a:off x="658172" y="1507067"/>
          <a:ext cx="7927028" cy="422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23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467544" y="6527853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20547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758" y="616011"/>
            <a:ext cx="5798981" cy="65293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a typeface="+mj-ea"/>
                <a:cs typeface="+mj-cs"/>
              </a:rPr>
              <a:t>RECAUDACIÓN DE INGRESOS </a:t>
            </a: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a typeface="+mj-ea"/>
                <a:cs typeface="+mj-cs"/>
              </a:rPr>
              <a:t>A MARZO 2015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41375" y="5918200"/>
            <a:ext cx="4184650" cy="230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200" b="1" dirty="0">
                <a:solidFill>
                  <a:prstClr val="black"/>
                </a:solidFill>
              </a:rPr>
              <a:t>Fuente:  </a:t>
            </a:r>
            <a:r>
              <a:rPr lang="es-NI" sz="1200" dirty="0">
                <a:solidFill>
                  <a:prstClr val="black"/>
                </a:solidFill>
              </a:rPr>
              <a:t>Informe SIGFA reporte PRPSIEP171A del 15-04-2015</a:t>
            </a:r>
          </a:p>
        </p:txBody>
      </p:sp>
      <p:graphicFrame>
        <p:nvGraphicFramePr>
          <p:cNvPr id="14" name="13 Gráfico"/>
          <p:cNvGraphicFramePr>
            <a:graphicFrameLocks/>
          </p:cNvGraphicFramePr>
          <p:nvPr/>
        </p:nvGraphicFramePr>
        <p:xfrm>
          <a:off x="388861" y="1325299"/>
          <a:ext cx="829818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24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467544" y="6527853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338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7232" y="592948"/>
            <a:ext cx="7679475" cy="65293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a typeface="+mj-ea"/>
                <a:cs typeface="+mj-cs"/>
              </a:rPr>
              <a:t>INGRESOS  FISCALES Y COOPERACIÓN EXTERNA 2004 AL 2015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58597" y="5747194"/>
            <a:ext cx="4179954" cy="3044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Fuente: Liquidaciones finales del PGR 2004 al 2014 y PGR 2015.</a:t>
            </a:r>
            <a:endParaRPr lang="es-NI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1" name="4 Gráfico"/>
          <p:cNvGraphicFramePr>
            <a:graphicFrameLocks/>
          </p:cNvGraphicFramePr>
          <p:nvPr/>
        </p:nvGraphicFramePr>
        <p:xfrm>
          <a:off x="858597" y="1115739"/>
          <a:ext cx="7713133" cy="450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25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34" y="6107567"/>
            <a:ext cx="1094398" cy="749753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>
          <a:xfrm>
            <a:off x="467544" y="6527853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1329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86000" y="2851919"/>
            <a:ext cx="4572000" cy="1091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NI" sz="6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endParaRPr lang="es-MX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26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484416" y="877078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a typeface="+mj-ea"/>
                <a:cs typeface="Arial" pitchFamily="34" charset="0"/>
              </a:rPr>
              <a:t>EVOLUCIÓN DEL PRESUPUESTO DE GASTO 2014 </a:t>
            </a:r>
            <a:br>
              <a:rPr lang="es-MX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a typeface="+mj-ea"/>
                <a:cs typeface="Arial" pitchFamily="34" charset="0"/>
              </a:rPr>
            </a:br>
            <a:r>
              <a:rPr lang="es-MX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a typeface="+mj-ea"/>
                <a:cs typeface="Arial" pitchFamily="34" charset="0"/>
              </a:rPr>
              <a:t>(Millones de Córdobas)</a:t>
            </a:r>
            <a:endParaRPr lang="es-NI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a typeface="+mj-ea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13315"/>
              </p:ext>
            </p:extLst>
          </p:nvPr>
        </p:nvGraphicFramePr>
        <p:xfrm>
          <a:off x="424170" y="1657589"/>
          <a:ext cx="8234931" cy="3796043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351823"/>
                <a:gridCol w="1272421"/>
                <a:gridCol w="1012054"/>
                <a:gridCol w="1251752"/>
                <a:gridCol w="870012"/>
                <a:gridCol w="1091953"/>
                <a:gridCol w="1384916"/>
              </a:tblGrid>
              <a:tr h="8926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Concepto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Presupuesto Aprobado 2014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Modificaciones Acumuladas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anuales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Reforma Ley N°877</a:t>
                      </a:r>
                      <a:endParaRPr lang="es-CR" sz="14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Reforma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Ley N°887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Presupuesto Actualizado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42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Traslados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Ampliaciones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341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Gasto Corriente</a:t>
                      </a:r>
                      <a:endParaRPr lang="es-CR" sz="1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41,391.8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-28.9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467.2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-442.7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169.3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41,556.7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Gasto de Capital</a:t>
                      </a:r>
                      <a:endParaRPr lang="es-CR" sz="1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14,389.2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28.9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832.4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-599.5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134.1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14,785.1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Gasto Total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55,781.0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1,299.6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-1,042.2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303.4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56,341.8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Amortización</a:t>
                      </a:r>
                      <a:endParaRPr lang="es-CR" sz="1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8,329.2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-1,352.7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-70.0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6,906.5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Gasto + </a:t>
                      </a:r>
                      <a:r>
                        <a:rPr lang="es-CR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Amortización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64,110.2</a:t>
                      </a:r>
                      <a:endParaRPr lang="es-C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es-C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1,299.6</a:t>
                      </a:r>
                      <a:endParaRPr lang="es-C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-2,394.9</a:t>
                      </a:r>
                      <a:endParaRPr lang="es-C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233.4</a:t>
                      </a:r>
                      <a:endParaRPr lang="es-C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63,248.3</a:t>
                      </a:r>
                      <a:endParaRPr lang="es-C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24170" y="5673153"/>
            <a:ext cx="7343923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/>
              <a:t>Fuente:</a:t>
            </a:r>
            <a:r>
              <a:rPr lang="es-MX" sz="1200" dirty="0" smtClean="0"/>
              <a:t> </a:t>
            </a:r>
            <a:r>
              <a:rPr lang="es-CR" sz="1200" dirty="0" smtClean="0"/>
              <a:t>Ley </a:t>
            </a:r>
            <a:r>
              <a:rPr lang="es-CR" sz="1200" dirty="0"/>
              <a:t>N° 851: Ley del PGR 2014, </a:t>
            </a:r>
            <a:r>
              <a:rPr lang="es-CR" sz="1200" dirty="0" smtClean="0"/>
              <a:t> y sus Reformas Leyes </a:t>
            </a:r>
            <a:r>
              <a:rPr lang="es-CR" sz="1200" dirty="0"/>
              <a:t>N° 877 y 887</a:t>
            </a:r>
            <a:r>
              <a:rPr lang="es-CR" sz="1200" dirty="0" smtClean="0"/>
              <a:t>/ Informe de Liquidación 2014 del MCHP</a:t>
            </a:r>
            <a:endParaRPr lang="es-NI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27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7557" y="762915"/>
            <a:ext cx="7084380" cy="630712"/>
          </a:xfrm>
        </p:spPr>
        <p:txBody>
          <a:bodyPr>
            <a:noAutofit/>
          </a:bodyPr>
          <a:lstStyle/>
          <a:p>
            <a:pPr algn="ctr"/>
            <a:r>
              <a:rPr lang="es-MX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  <a:t>PRESUPUESTO Y EJECUCIÓN DEL GASTO 2014 </a:t>
            </a:r>
            <a:br>
              <a:rPr lang="es-MX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</a:br>
            <a:r>
              <a:rPr lang="es-MX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Arial" pitchFamily="34" charset="0"/>
              </a:rPr>
              <a:t>POR COMPONENTE</a:t>
            </a: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/>
          </p:nvPr>
        </p:nvGraphicFramePr>
        <p:xfrm>
          <a:off x="510639" y="1288876"/>
          <a:ext cx="8051469" cy="422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Flecha izquierda"/>
          <p:cNvSpPr/>
          <p:nvPr/>
        </p:nvSpPr>
        <p:spPr>
          <a:xfrm>
            <a:off x="2784579" y="1580225"/>
            <a:ext cx="853189" cy="62041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prstClr val="black"/>
                </a:solidFill>
              </a:rPr>
              <a:t>97.9%</a:t>
            </a:r>
            <a:endParaRPr lang="es-MX" sz="1400" b="1" dirty="0">
              <a:solidFill>
                <a:prstClr val="black"/>
              </a:solidFill>
            </a:endParaRPr>
          </a:p>
        </p:txBody>
      </p:sp>
      <p:sp>
        <p:nvSpPr>
          <p:cNvPr id="8" name="6 Flecha izquierda"/>
          <p:cNvSpPr/>
          <p:nvPr/>
        </p:nvSpPr>
        <p:spPr>
          <a:xfrm>
            <a:off x="6554477" y="1116280"/>
            <a:ext cx="879822" cy="58269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 smtClean="0">
                <a:solidFill>
                  <a:prstClr val="black"/>
                </a:solidFill>
              </a:rPr>
              <a:t>97.0%</a:t>
            </a:r>
            <a:endParaRPr lang="es-MX" sz="1400" b="1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37557" y="5526598"/>
            <a:ext cx="3294045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prstClr val="black"/>
                </a:solidFill>
              </a:rPr>
              <a:t>Fuente:</a:t>
            </a:r>
            <a:r>
              <a:rPr lang="es-MX" sz="1200" dirty="0" smtClean="0">
                <a:solidFill>
                  <a:prstClr val="black"/>
                </a:solidFill>
              </a:rPr>
              <a:t> Informe de Liquidación 2014 del MHCP</a:t>
            </a:r>
            <a:endParaRPr lang="es-NI" sz="1200" dirty="0">
              <a:solidFill>
                <a:prstClr val="black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28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9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339752" y="2204864"/>
            <a:ext cx="4572000" cy="1906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NI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NI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GENERALES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NI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(2007 vs 2014)</a:t>
            </a: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Gráfico 13"/>
          <p:cNvGraphicFramePr>
            <a:graphicFrameLocks/>
          </p:cNvGraphicFramePr>
          <p:nvPr/>
        </p:nvGraphicFramePr>
        <p:xfrm>
          <a:off x="285750" y="960438"/>
          <a:ext cx="8247063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Gráfico" r:id="rId5" imgW="8254699" imgH="4846740" progId="Excel.Chart.8">
                  <p:embed/>
                </p:oleObj>
              </mc:Choice>
              <mc:Fallback>
                <p:oleObj name="Gráfico" r:id="rId5" imgW="8254699" imgH="484674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960438"/>
                        <a:ext cx="8247063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336218" y="558691"/>
            <a:ext cx="851882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COMPARATIVO EJECUCIÓN 2014 Vs. PRESUPUESTO APROBADO 2015</a:t>
            </a:r>
          </a:p>
        </p:txBody>
      </p:sp>
      <p:sp>
        <p:nvSpPr>
          <p:cNvPr id="2" name="1 Llamada de flecha hacia arriba"/>
          <p:cNvSpPr/>
          <p:nvPr/>
        </p:nvSpPr>
        <p:spPr>
          <a:xfrm>
            <a:off x="2968625" y="1822450"/>
            <a:ext cx="966788" cy="69215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/>
              <a:t>13.4%</a:t>
            </a:r>
            <a:endParaRPr lang="es-CR" b="1" dirty="0"/>
          </a:p>
        </p:txBody>
      </p:sp>
      <p:sp>
        <p:nvSpPr>
          <p:cNvPr id="17" name="16 Llamada de flecha hacia arriba"/>
          <p:cNvSpPr/>
          <p:nvPr/>
        </p:nvSpPr>
        <p:spPr>
          <a:xfrm>
            <a:off x="4062413" y="3190875"/>
            <a:ext cx="968375" cy="690563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/>
              <a:t>6.8%</a:t>
            </a:r>
            <a:endParaRPr lang="es-CR" b="1" dirty="0"/>
          </a:p>
        </p:txBody>
      </p:sp>
      <p:sp>
        <p:nvSpPr>
          <p:cNvPr id="18" name="17 Llamada de flecha hacia arriba"/>
          <p:cNvSpPr/>
          <p:nvPr/>
        </p:nvSpPr>
        <p:spPr>
          <a:xfrm>
            <a:off x="5327650" y="1131888"/>
            <a:ext cx="966788" cy="690562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/>
              <a:t>11.7%</a:t>
            </a:r>
            <a:endParaRPr lang="es-CR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766763" y="5802313"/>
            <a:ext cx="5143500" cy="3063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latin typeface="Arial Narrow" pitchFamily="34" charset="0"/>
              </a:rPr>
              <a:t>Fuente: Ley 889 Ley del PGR 2015 e Informe de Liquidación MHCP 2014</a:t>
            </a:r>
            <a:endParaRPr lang="es-NI" sz="1400" dirty="0">
              <a:latin typeface="Arial Narrow" pitchFamily="34" charset="0"/>
            </a:endParaRPr>
          </a:p>
        </p:txBody>
      </p:sp>
      <p:sp>
        <p:nvSpPr>
          <p:cNvPr id="21" name="17 Llamada de flecha hacia arriba"/>
          <p:cNvSpPr/>
          <p:nvPr/>
        </p:nvSpPr>
        <p:spPr>
          <a:xfrm>
            <a:off x="7451725" y="955675"/>
            <a:ext cx="968375" cy="690563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/>
              <a:t>11.7%</a:t>
            </a:r>
            <a:endParaRPr lang="es-CR" b="1" dirty="0"/>
          </a:p>
        </p:txBody>
      </p:sp>
      <p:sp>
        <p:nvSpPr>
          <p:cNvPr id="15" name="17 Llamada de flecha hacia arriba"/>
          <p:cNvSpPr/>
          <p:nvPr/>
        </p:nvSpPr>
        <p:spPr>
          <a:xfrm>
            <a:off x="6294438" y="3536950"/>
            <a:ext cx="968375" cy="690563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/>
              <a:t>12.0%</a:t>
            </a:r>
            <a:endParaRPr lang="es-CR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467544" y="6527853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455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47547" y="671697"/>
            <a:ext cx="851882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DISTRIBUCIÓN PORCENTUAL DEL PRESUPUESTO DE GASTOS 2015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77838" y="4800600"/>
            <a:ext cx="8369300" cy="9382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100" dirty="0"/>
              <a:t>1/ El PIP total es de C$13,024.05 millones, se le restó el monto correspondiente a Transferencias Municipales de Capital y el PIP de la CSJ, que totalizan C$4,160.84 Millones.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100" dirty="0"/>
              <a:t>2/ No incluye los servicios personales de la CSJ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100" dirty="0"/>
              <a:t>3/ No se incluye el monto destinado al pago de Servicios básicos por C$336.69 millones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100" b="1" dirty="0"/>
              <a:t>Fuente</a:t>
            </a:r>
            <a:r>
              <a:rPr lang="es-NI" sz="1100" dirty="0"/>
              <a:t>: Ley N°889, Ley del PGR 2015-SIGFA</a:t>
            </a:r>
            <a:endParaRPr lang="es-CR" sz="1100" dirty="0"/>
          </a:p>
        </p:txBody>
      </p:sp>
      <p:graphicFrame>
        <p:nvGraphicFramePr>
          <p:cNvPr id="34824" name="Gráfico 11"/>
          <p:cNvGraphicFramePr>
            <a:graphicFrameLocks/>
          </p:cNvGraphicFramePr>
          <p:nvPr/>
        </p:nvGraphicFramePr>
        <p:xfrm>
          <a:off x="296863" y="1077913"/>
          <a:ext cx="8283575" cy="427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Gráfico" r:id="rId5" imgW="8291279" imgH="4285859" progId="Excel.Chart.8">
                  <p:embed/>
                </p:oleObj>
              </mc:Choice>
              <mc:Fallback>
                <p:oleObj name="Gráfico" r:id="rId5" imgW="8291279" imgH="428585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077913"/>
                        <a:ext cx="8283575" cy="427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467544" y="6527853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461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Gráfico 16"/>
          <p:cNvGraphicFramePr>
            <a:graphicFrameLocks/>
          </p:cNvGraphicFramePr>
          <p:nvPr/>
        </p:nvGraphicFramePr>
        <p:xfrm>
          <a:off x="322263" y="1016000"/>
          <a:ext cx="8491537" cy="45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Gráfico" r:id="rId5" imgW="8498561" imgH="4608975" progId="Excel.Chart.8">
                  <p:embed/>
                </p:oleObj>
              </mc:Choice>
              <mc:Fallback>
                <p:oleObj name="Gráfico" r:id="rId5" imgW="8498561" imgH="460897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1016000"/>
                        <a:ext cx="8491537" cy="45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407832"/>
            <a:ext cx="8229600" cy="769231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PRESUPUESTO Y EJECUCIÓN DEL PGR AL MES DE MARZO  2015</a:t>
            </a:r>
            <a:endParaRPr lang="es-NI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33400" y="5748338"/>
            <a:ext cx="1320800" cy="307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tx1"/>
                </a:solidFill>
                <a:latin typeface="Arial Narrow" pitchFamily="34" charset="0"/>
              </a:rPr>
              <a:t>Fuente</a:t>
            </a:r>
            <a:r>
              <a:rPr lang="es-MX" sz="1400" dirty="0">
                <a:solidFill>
                  <a:schemeClr val="tx1"/>
                </a:solidFill>
                <a:latin typeface="Arial Narrow" pitchFamily="34" charset="0"/>
              </a:rPr>
              <a:t>: SIGFA</a:t>
            </a:r>
            <a:endParaRPr lang="es-NI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Cinta perforada 4"/>
          <p:cNvSpPr/>
          <p:nvPr/>
        </p:nvSpPr>
        <p:spPr>
          <a:xfrm>
            <a:off x="2936875" y="2781300"/>
            <a:ext cx="811213" cy="579438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b="1" dirty="0"/>
              <a:t>26.99%</a:t>
            </a:r>
          </a:p>
        </p:txBody>
      </p:sp>
      <p:sp>
        <p:nvSpPr>
          <p:cNvPr id="18" name="Cinta perforada 17"/>
          <p:cNvSpPr/>
          <p:nvPr/>
        </p:nvSpPr>
        <p:spPr>
          <a:xfrm>
            <a:off x="4073525" y="3163888"/>
            <a:ext cx="811213" cy="579437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b="1" dirty="0"/>
              <a:t>25.78%</a:t>
            </a:r>
          </a:p>
        </p:txBody>
      </p:sp>
      <p:sp>
        <p:nvSpPr>
          <p:cNvPr id="21" name="Cinta perforada 20"/>
          <p:cNvSpPr/>
          <p:nvPr/>
        </p:nvSpPr>
        <p:spPr>
          <a:xfrm>
            <a:off x="5235575" y="2584450"/>
            <a:ext cx="811213" cy="579438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b="1" dirty="0"/>
              <a:t>26.69%</a:t>
            </a:r>
          </a:p>
        </p:txBody>
      </p:sp>
      <p:sp>
        <p:nvSpPr>
          <p:cNvPr id="22" name="Cinta perforada 21"/>
          <p:cNvSpPr/>
          <p:nvPr/>
        </p:nvSpPr>
        <p:spPr>
          <a:xfrm>
            <a:off x="6445250" y="3308350"/>
            <a:ext cx="811213" cy="579438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b="1" dirty="0"/>
              <a:t>35.30%</a:t>
            </a:r>
          </a:p>
        </p:txBody>
      </p:sp>
      <p:sp>
        <p:nvSpPr>
          <p:cNvPr id="23" name="Cinta perforada 22"/>
          <p:cNvSpPr/>
          <p:nvPr/>
        </p:nvSpPr>
        <p:spPr>
          <a:xfrm>
            <a:off x="7637463" y="2293938"/>
            <a:ext cx="811212" cy="579437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b="1" dirty="0"/>
              <a:t>27.62%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31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Conector recto 24"/>
          <p:cNvCxnSpPr/>
          <p:nvPr/>
        </p:nvCxnSpPr>
        <p:spPr>
          <a:xfrm>
            <a:off x="467544" y="6527853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6269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32180" y="567225"/>
            <a:ext cx="7772400" cy="642942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EVOLUCIÓN DEL PRESUPUESTO DE GASTO 2002-2015 </a:t>
            </a:r>
            <a:b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</a:b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POR COMPONENTE</a:t>
            </a:r>
            <a:endParaRPr lang="es-NI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88" y="5754688"/>
            <a:ext cx="4349750" cy="27622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latin typeface="Arial Narrow" pitchFamily="34" charset="0"/>
              </a:rPr>
              <a:t>Fuente:</a:t>
            </a:r>
            <a:r>
              <a:rPr lang="es-MX" sz="1200" dirty="0">
                <a:latin typeface="Arial Narrow" pitchFamily="34" charset="0"/>
              </a:rPr>
              <a:t> Informes de Liquidación 2002-2014 - Presupuesto aprobado 2015</a:t>
            </a:r>
            <a:endParaRPr lang="es-NI" sz="1200" dirty="0">
              <a:latin typeface="Arial Narrow" pitchFamily="34" charset="0"/>
            </a:endParaRPr>
          </a:p>
        </p:txBody>
      </p:sp>
      <p:graphicFrame>
        <p:nvGraphicFramePr>
          <p:cNvPr id="37896" name="Gráfico 14"/>
          <p:cNvGraphicFramePr>
            <a:graphicFrameLocks/>
          </p:cNvGraphicFramePr>
          <p:nvPr/>
        </p:nvGraphicFramePr>
        <p:xfrm>
          <a:off x="46038" y="1003300"/>
          <a:ext cx="8878887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Gráfico" r:id="rId5" imgW="8882642" imgH="4737003" progId="Excel.Chart.8">
                  <p:embed/>
                </p:oleObj>
              </mc:Choice>
              <mc:Fallback>
                <p:oleObj name="Gráfico" r:id="rId5" imgW="8882642" imgH="473700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003300"/>
                        <a:ext cx="8878887" cy="472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32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>
          <a:xfrm>
            <a:off x="467544" y="6527853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498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Gráfico 17"/>
          <p:cNvGraphicFramePr>
            <a:graphicFrameLocks/>
          </p:cNvGraphicFramePr>
          <p:nvPr/>
        </p:nvGraphicFramePr>
        <p:xfrm>
          <a:off x="215900" y="1243013"/>
          <a:ext cx="8716963" cy="457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Gráfico" r:id="rId5" imgW="8724132" imgH="4578493" progId="Excel.Chart.8">
                  <p:embed/>
                </p:oleObj>
              </mc:Choice>
              <mc:Fallback>
                <p:oleObj name="Gráfico" r:id="rId5" imgW="8724132" imgH="457849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43013"/>
                        <a:ext cx="8716963" cy="457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2641" y="557388"/>
            <a:ext cx="7109989" cy="769239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EVOLUCIÓN DEL PRESUPUESTO ASIGNADO AL GASTO SOCIAL </a:t>
            </a:r>
            <a:b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</a:b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2006-2015 EN PORCENTAJE DEL PRESUPUESTO DE GASTO</a:t>
            </a:r>
            <a:endParaRPr lang="es-NI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81188" y="3617913"/>
            <a:ext cx="714375" cy="307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</a:rPr>
              <a:t>19.1%</a:t>
            </a:r>
            <a:endParaRPr lang="es-NI" sz="1400" b="1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49613" y="3067050"/>
            <a:ext cx="628650" cy="307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</a:rPr>
              <a:t>8.4%</a:t>
            </a:r>
            <a:endParaRPr lang="es-NI" sz="1400" b="1" dirty="0"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19538" y="2924175"/>
            <a:ext cx="654050" cy="307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</a:rPr>
              <a:t>5.9%</a:t>
            </a:r>
            <a:endParaRPr lang="es-NI" sz="1400" b="1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14863" y="2865438"/>
            <a:ext cx="714375" cy="307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</a:rPr>
              <a:t>14.4%</a:t>
            </a:r>
            <a:endParaRPr lang="es-NI" sz="1400" b="1" dirty="0"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29238" y="2536825"/>
            <a:ext cx="714375" cy="307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</a:rPr>
              <a:t>18.3%</a:t>
            </a:r>
            <a:endParaRPr lang="es-NI" sz="1400" b="1" dirty="0"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043613" y="2897188"/>
            <a:ext cx="652462" cy="307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</a:rPr>
              <a:t>11.8%</a:t>
            </a:r>
            <a:endParaRPr lang="es-NI" sz="1400" b="1" dirty="0"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473325" y="3221038"/>
            <a:ext cx="646113" cy="307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</a:rPr>
              <a:t>23.3%</a:t>
            </a:r>
            <a:endParaRPr lang="es-NI" sz="1400" b="1" dirty="0"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3912" y="5867708"/>
            <a:ext cx="5845683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tx1"/>
                </a:solidFill>
              </a:rPr>
              <a:t>Fuente: </a:t>
            </a:r>
            <a:r>
              <a:rPr lang="es-MX" sz="1200" dirty="0">
                <a:solidFill>
                  <a:schemeClr val="tx1"/>
                </a:solidFill>
              </a:rPr>
              <a:t>Liquidaciones Presupuestarias 2006-2014.  Presupuesto 2015 actualizado a Marzo</a:t>
            </a:r>
            <a:endParaRPr lang="es-NI" sz="1200" dirty="0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757988" y="2382838"/>
            <a:ext cx="712787" cy="307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</a:rPr>
              <a:t>19.3%</a:t>
            </a:r>
            <a:endParaRPr lang="es-NI" sz="1400" b="1" dirty="0">
              <a:latin typeface="+mn-lt"/>
            </a:endParaRPr>
          </a:p>
        </p:txBody>
      </p:sp>
      <p:sp>
        <p:nvSpPr>
          <p:cNvPr id="20" name="22 CuadroTexto"/>
          <p:cNvSpPr txBox="1"/>
          <p:nvPr/>
        </p:nvSpPr>
        <p:spPr>
          <a:xfrm>
            <a:off x="7439025" y="2743200"/>
            <a:ext cx="712788" cy="306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</a:rPr>
              <a:t>10.6%</a:t>
            </a:r>
            <a:endParaRPr lang="es-NI" sz="1400" b="1" dirty="0">
              <a:latin typeface="+mn-lt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33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6" name="Conector recto 25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7572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Gráfico 21"/>
          <p:cNvGraphicFramePr>
            <a:graphicFrameLocks/>
          </p:cNvGraphicFramePr>
          <p:nvPr/>
        </p:nvGraphicFramePr>
        <p:xfrm>
          <a:off x="341313" y="1193800"/>
          <a:ext cx="8493125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Gráfico" r:id="rId5" imgW="8498561" imgH="4657748" progId="Excel.Chart.8">
                  <p:embed/>
                </p:oleObj>
              </mc:Choice>
              <mc:Fallback>
                <p:oleObj name="Gráfico" r:id="rId5" imgW="8498561" imgH="465774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1193800"/>
                        <a:ext cx="8493125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8534" y="526130"/>
            <a:ext cx="8229600" cy="861177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EVOLUCIÓN DE LA ASIGNACIÓN PRESUPUESTARIA A LAS UNIVERSIDADES Y CENTROS DE EDUCACIÓN TÉCNICA SUPERIOR 2006-2015</a:t>
            </a:r>
            <a:endParaRPr lang="es-NI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4113" y="5902459"/>
            <a:ext cx="578722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>
                <a:solidFill>
                  <a:schemeClr val="tx1"/>
                </a:solidFill>
              </a:rPr>
              <a:t>Los montos reflejados corresponden al 6% Constitucional en relación al gasto total.</a:t>
            </a:r>
            <a:r>
              <a:rPr lang="es-MX" sz="1200" b="1" dirty="0">
                <a:solidFill>
                  <a:schemeClr val="tx1"/>
                </a:solidFill>
              </a:rPr>
              <a:t> Fuente: </a:t>
            </a:r>
            <a:r>
              <a:rPr lang="es-MX" sz="1200" dirty="0">
                <a:solidFill>
                  <a:schemeClr val="tx1"/>
                </a:solidFill>
              </a:rPr>
              <a:t>Liquidaciones Presupuestarias 2006-2014.  Presupuesto actualizado Marzo 2015.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179638" y="3338513"/>
            <a:ext cx="641350" cy="3079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</a:rPr>
              <a:t>18.9%</a:t>
            </a:r>
            <a:endParaRPr lang="es-NI" sz="1400" b="1" dirty="0">
              <a:latin typeface="+mn-lt"/>
            </a:endParaRPr>
          </a:p>
        </p:txBody>
      </p:sp>
      <p:sp>
        <p:nvSpPr>
          <p:cNvPr id="41993" name="14 CuadroTexto"/>
          <p:cNvSpPr txBox="1">
            <a:spLocks noChangeArrowheads="1"/>
          </p:cNvSpPr>
          <p:nvPr/>
        </p:nvSpPr>
        <p:spPr bwMode="auto">
          <a:xfrm>
            <a:off x="2936875" y="3109913"/>
            <a:ext cx="657225" cy="3079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14.8%</a:t>
            </a:r>
            <a:endParaRPr lang="es-NI" sz="1400" b="1"/>
          </a:p>
        </p:txBody>
      </p:sp>
      <p:sp>
        <p:nvSpPr>
          <p:cNvPr id="41994" name="15 CuadroTexto"/>
          <p:cNvSpPr txBox="1">
            <a:spLocks noChangeArrowheads="1"/>
          </p:cNvSpPr>
          <p:nvPr/>
        </p:nvSpPr>
        <p:spPr bwMode="auto">
          <a:xfrm>
            <a:off x="3711575" y="2919413"/>
            <a:ext cx="633413" cy="3095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13.7%</a:t>
            </a:r>
            <a:endParaRPr lang="es-NI" sz="1400" b="1"/>
          </a:p>
        </p:txBody>
      </p:sp>
      <p:sp>
        <p:nvSpPr>
          <p:cNvPr id="41995" name="16 CuadroTexto"/>
          <p:cNvSpPr txBox="1">
            <a:spLocks noChangeArrowheads="1"/>
          </p:cNvSpPr>
          <p:nvPr/>
        </p:nvSpPr>
        <p:spPr bwMode="auto">
          <a:xfrm>
            <a:off x="4344988" y="2611438"/>
            <a:ext cx="657225" cy="3079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11.9%</a:t>
            </a:r>
            <a:endParaRPr lang="es-NI" sz="1400" b="1"/>
          </a:p>
        </p:txBody>
      </p:sp>
      <p:sp>
        <p:nvSpPr>
          <p:cNvPr id="41996" name="17 CuadroTexto"/>
          <p:cNvSpPr txBox="1">
            <a:spLocks noChangeArrowheads="1"/>
          </p:cNvSpPr>
          <p:nvPr/>
        </p:nvSpPr>
        <p:spPr bwMode="auto">
          <a:xfrm>
            <a:off x="5032375" y="2457450"/>
            <a:ext cx="604838" cy="3079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2.2%</a:t>
            </a:r>
            <a:endParaRPr lang="es-NI" sz="1400" b="1"/>
          </a:p>
        </p:txBody>
      </p:sp>
      <p:sp>
        <p:nvSpPr>
          <p:cNvPr id="41997" name="18 CuadroTexto"/>
          <p:cNvSpPr txBox="1">
            <a:spLocks noChangeArrowheads="1"/>
          </p:cNvSpPr>
          <p:nvPr/>
        </p:nvSpPr>
        <p:spPr bwMode="auto">
          <a:xfrm>
            <a:off x="5688013" y="2151063"/>
            <a:ext cx="654050" cy="3063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18.3%</a:t>
            </a:r>
            <a:endParaRPr lang="es-NI" sz="1400" b="1"/>
          </a:p>
        </p:txBody>
      </p:sp>
      <p:sp>
        <p:nvSpPr>
          <p:cNvPr id="41998" name="19 CuadroTexto"/>
          <p:cNvSpPr txBox="1">
            <a:spLocks noChangeArrowheads="1"/>
          </p:cNvSpPr>
          <p:nvPr/>
        </p:nvSpPr>
        <p:spPr bwMode="auto">
          <a:xfrm>
            <a:off x="6392863" y="1887538"/>
            <a:ext cx="647700" cy="3079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10.0%</a:t>
            </a:r>
            <a:endParaRPr lang="es-NI" sz="1400" b="1"/>
          </a:p>
        </p:txBody>
      </p:sp>
      <p:sp>
        <p:nvSpPr>
          <p:cNvPr id="42002" name="26 CuadroTexto"/>
          <p:cNvSpPr txBox="1">
            <a:spLocks noChangeArrowheads="1"/>
          </p:cNvSpPr>
          <p:nvPr/>
        </p:nvSpPr>
        <p:spPr bwMode="auto">
          <a:xfrm>
            <a:off x="7094538" y="1503363"/>
            <a:ext cx="660400" cy="3079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13.1%</a:t>
            </a:r>
            <a:endParaRPr lang="es-NI" sz="1400" b="1"/>
          </a:p>
        </p:txBody>
      </p:sp>
      <p:sp>
        <p:nvSpPr>
          <p:cNvPr id="42003" name="26 CuadroTexto"/>
          <p:cNvSpPr txBox="1">
            <a:spLocks noChangeArrowheads="1"/>
          </p:cNvSpPr>
          <p:nvPr/>
        </p:nvSpPr>
        <p:spPr bwMode="auto">
          <a:xfrm>
            <a:off x="7832725" y="1284288"/>
            <a:ext cx="658813" cy="3079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11.5%</a:t>
            </a:r>
            <a:endParaRPr lang="es-NI" sz="1400" b="1"/>
          </a:p>
        </p:txBody>
      </p:sp>
      <p:sp>
        <p:nvSpPr>
          <p:cNvPr id="20" name="CuadroTexto 19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34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cxnSp>
        <p:nvCxnSpPr>
          <p:cNvPr id="24" name="Conector recto 23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734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áfico 18"/>
          <p:cNvGraphicFramePr>
            <a:graphicFrameLocks/>
          </p:cNvGraphicFramePr>
          <p:nvPr/>
        </p:nvGraphicFramePr>
        <p:xfrm>
          <a:off x="406400" y="1120775"/>
          <a:ext cx="8374063" cy="457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Gráfico" r:id="rId5" imgW="8382727" imgH="4578493" progId="Excel.Chart.8">
                  <p:embed/>
                </p:oleObj>
              </mc:Choice>
              <mc:Fallback>
                <p:oleObj name="Gráfico" r:id="rId5" imgW="8382727" imgH="457849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120775"/>
                        <a:ext cx="8374063" cy="457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97146"/>
            <a:ext cx="8229600" cy="928694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EVOLUCIÓN DE LAS TRANSFERENCIAS MUNICIPALES </a:t>
            </a:r>
            <a:b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</a:b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2006-2015</a:t>
            </a:r>
            <a:endParaRPr lang="es-NI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</a:endParaRPr>
          </a:p>
        </p:txBody>
      </p:sp>
      <p:sp>
        <p:nvSpPr>
          <p:cNvPr id="6" name="5 Proceso alternativo"/>
          <p:cNvSpPr/>
          <p:nvPr/>
        </p:nvSpPr>
        <p:spPr>
          <a:xfrm>
            <a:off x="1963664" y="3956569"/>
            <a:ext cx="691400" cy="256657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27.0%</a:t>
            </a:r>
            <a:endParaRPr lang="es-NI" sz="1400" b="1" dirty="0"/>
          </a:p>
        </p:txBody>
      </p:sp>
      <p:sp>
        <p:nvSpPr>
          <p:cNvPr id="7" name="6 Proceso alternativo"/>
          <p:cNvSpPr/>
          <p:nvPr/>
        </p:nvSpPr>
        <p:spPr>
          <a:xfrm>
            <a:off x="2703787" y="3588500"/>
            <a:ext cx="675588" cy="336501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28.9%</a:t>
            </a:r>
            <a:endParaRPr lang="es-NI" sz="1400" b="1" dirty="0"/>
          </a:p>
        </p:txBody>
      </p:sp>
      <p:sp>
        <p:nvSpPr>
          <p:cNvPr id="8" name="7 Proceso alternativo"/>
          <p:cNvSpPr/>
          <p:nvPr/>
        </p:nvSpPr>
        <p:spPr>
          <a:xfrm>
            <a:off x="3470374" y="3411839"/>
            <a:ext cx="671967" cy="322708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15.0%</a:t>
            </a:r>
            <a:endParaRPr lang="es-NI" sz="1400" b="1" dirty="0"/>
          </a:p>
        </p:txBody>
      </p:sp>
      <p:sp>
        <p:nvSpPr>
          <p:cNvPr id="9" name="8 Proceso alternativo"/>
          <p:cNvSpPr/>
          <p:nvPr/>
        </p:nvSpPr>
        <p:spPr>
          <a:xfrm>
            <a:off x="4258018" y="3230255"/>
            <a:ext cx="713632" cy="255627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25.9%</a:t>
            </a:r>
            <a:endParaRPr lang="es-NI" sz="1400" b="1" dirty="0"/>
          </a:p>
        </p:txBody>
      </p:sp>
      <p:sp>
        <p:nvSpPr>
          <p:cNvPr id="10" name="9 Proceso alternativo"/>
          <p:cNvSpPr/>
          <p:nvPr/>
        </p:nvSpPr>
        <p:spPr>
          <a:xfrm>
            <a:off x="4964674" y="2791300"/>
            <a:ext cx="725656" cy="31573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18.2%</a:t>
            </a:r>
            <a:endParaRPr lang="es-NI" sz="1400" b="1" dirty="0"/>
          </a:p>
        </p:txBody>
      </p:sp>
      <p:sp>
        <p:nvSpPr>
          <p:cNvPr id="11" name="10 Proceso alternativo"/>
          <p:cNvSpPr/>
          <p:nvPr/>
        </p:nvSpPr>
        <p:spPr>
          <a:xfrm>
            <a:off x="5690330" y="2375842"/>
            <a:ext cx="687551" cy="292238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28.3%</a:t>
            </a:r>
            <a:endParaRPr lang="es-NI" sz="1400" b="1" dirty="0"/>
          </a:p>
        </p:txBody>
      </p:sp>
      <p:sp>
        <p:nvSpPr>
          <p:cNvPr id="12" name="11 Proceso alternativo"/>
          <p:cNvSpPr/>
          <p:nvPr/>
        </p:nvSpPr>
        <p:spPr>
          <a:xfrm>
            <a:off x="6377881" y="1925819"/>
            <a:ext cx="679783" cy="304799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14.4%</a:t>
            </a:r>
            <a:endParaRPr lang="es-NI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54736" y="5727575"/>
            <a:ext cx="676002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tx1"/>
                </a:solidFill>
              </a:rPr>
              <a:t>Fuente</a:t>
            </a:r>
            <a:r>
              <a:rPr lang="es-MX" sz="1200" dirty="0">
                <a:solidFill>
                  <a:schemeClr val="tx1"/>
                </a:solidFill>
              </a:rPr>
              <a:t>: Liquidaciones Presupuestarias 2006-2014.  Presupuesto Actualizado  Marzo 2015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>
                <a:solidFill>
                  <a:schemeClr val="tx1"/>
                </a:solidFill>
              </a:rPr>
              <a:t>Transferencias  Municipales =6% de los Ingresos Tributarios en el año 2006, 7% en 2007, 8% en 2008, 9% en 2009, 10% a partir del año 2010. (Ley N°466 y sus reformas)</a:t>
            </a:r>
            <a:endParaRPr lang="es-NI" sz="1200" dirty="0">
              <a:solidFill>
                <a:schemeClr val="tx1"/>
              </a:solidFill>
            </a:endParaRPr>
          </a:p>
        </p:txBody>
      </p:sp>
      <p:sp>
        <p:nvSpPr>
          <p:cNvPr id="22" name="21 Proceso alternativo"/>
          <p:cNvSpPr/>
          <p:nvPr/>
        </p:nvSpPr>
        <p:spPr>
          <a:xfrm>
            <a:off x="7057664" y="1674563"/>
            <a:ext cx="720244" cy="25125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7.3%</a:t>
            </a:r>
            <a:endParaRPr lang="es-NI" sz="1400" b="1" dirty="0"/>
          </a:p>
        </p:txBody>
      </p:sp>
      <p:sp>
        <p:nvSpPr>
          <p:cNvPr id="23" name="21 Proceso alternativo"/>
          <p:cNvSpPr/>
          <p:nvPr/>
        </p:nvSpPr>
        <p:spPr>
          <a:xfrm>
            <a:off x="7801745" y="1374364"/>
            <a:ext cx="720244" cy="25125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11.5%</a:t>
            </a:r>
            <a:endParaRPr lang="es-NI" sz="14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35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6" name="Conector recto 25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4847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áfico 18"/>
          <p:cNvGraphicFramePr>
            <a:graphicFrameLocks/>
          </p:cNvGraphicFramePr>
          <p:nvPr/>
        </p:nvGraphicFramePr>
        <p:xfrm>
          <a:off x="411163" y="1255713"/>
          <a:ext cx="836930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Gráfico" r:id="rId5" imgW="8376630" imgH="4608975" progId="Excel.Chart.8">
                  <p:embed/>
                </p:oleObj>
              </mc:Choice>
              <mc:Fallback>
                <p:oleObj name="Gráfico" r:id="rId5" imgW="8376630" imgH="460897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255713"/>
                        <a:ext cx="8369300" cy="46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359288"/>
            <a:ext cx="8086724" cy="1122898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EVOLUCIÓN DEL PRESUPUESTO ASIGNADO AL MINSA</a:t>
            </a:r>
            <a:b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</a:b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 2006-2015</a:t>
            </a:r>
            <a:endParaRPr lang="es-NI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3891" y="5917566"/>
            <a:ext cx="5753690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tx1"/>
                </a:solidFill>
              </a:rPr>
              <a:t>Fuente</a:t>
            </a:r>
            <a:r>
              <a:rPr lang="es-MX" sz="1200" dirty="0">
                <a:solidFill>
                  <a:schemeClr val="tx1"/>
                </a:solidFill>
              </a:rPr>
              <a:t>: Liquidaciones Presupuestarias 2006-2014.  Presupuesto actualizado Marzo  2015</a:t>
            </a:r>
            <a:endParaRPr lang="es-NI" sz="1200" dirty="0">
              <a:solidFill>
                <a:schemeClr val="tx1"/>
              </a:solidFill>
            </a:endParaRPr>
          </a:p>
        </p:txBody>
      </p:sp>
      <p:sp>
        <p:nvSpPr>
          <p:cNvPr id="44040" name="6 CuadroTexto"/>
          <p:cNvSpPr txBox="1">
            <a:spLocks noChangeArrowheads="1"/>
          </p:cNvSpPr>
          <p:nvPr/>
        </p:nvSpPr>
        <p:spPr bwMode="auto">
          <a:xfrm>
            <a:off x="1990725" y="3735388"/>
            <a:ext cx="654050" cy="3063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24.0%</a:t>
            </a:r>
            <a:endParaRPr lang="es-NI" sz="1400" b="1"/>
          </a:p>
        </p:txBody>
      </p:sp>
      <p:sp>
        <p:nvSpPr>
          <p:cNvPr id="44041" name="7 CuadroTexto"/>
          <p:cNvSpPr txBox="1">
            <a:spLocks noChangeArrowheads="1"/>
          </p:cNvSpPr>
          <p:nvPr/>
        </p:nvSpPr>
        <p:spPr bwMode="auto">
          <a:xfrm>
            <a:off x="3551238" y="3195638"/>
            <a:ext cx="661987" cy="3079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11.9%</a:t>
            </a:r>
            <a:endParaRPr lang="es-NI" sz="1400" b="1"/>
          </a:p>
        </p:txBody>
      </p:sp>
      <p:sp>
        <p:nvSpPr>
          <p:cNvPr id="44042" name="8 CuadroTexto"/>
          <p:cNvSpPr txBox="1">
            <a:spLocks noChangeArrowheads="1"/>
          </p:cNvSpPr>
          <p:nvPr/>
        </p:nvSpPr>
        <p:spPr bwMode="auto">
          <a:xfrm>
            <a:off x="4337050" y="3195638"/>
            <a:ext cx="631825" cy="3079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2.3%</a:t>
            </a:r>
            <a:endParaRPr lang="es-NI" sz="1400" b="1"/>
          </a:p>
        </p:txBody>
      </p:sp>
      <p:sp>
        <p:nvSpPr>
          <p:cNvPr id="44043" name="9 CuadroTexto"/>
          <p:cNvSpPr txBox="1">
            <a:spLocks noChangeArrowheads="1"/>
          </p:cNvSpPr>
          <p:nvPr/>
        </p:nvSpPr>
        <p:spPr bwMode="auto">
          <a:xfrm>
            <a:off x="5057775" y="2887663"/>
            <a:ext cx="714375" cy="3079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11.5%</a:t>
            </a:r>
            <a:endParaRPr lang="es-NI" sz="1400" b="1"/>
          </a:p>
        </p:txBody>
      </p:sp>
      <p:sp>
        <p:nvSpPr>
          <p:cNvPr id="44044" name="10 CuadroTexto"/>
          <p:cNvSpPr txBox="1">
            <a:spLocks noChangeArrowheads="1"/>
          </p:cNvSpPr>
          <p:nvPr/>
        </p:nvSpPr>
        <p:spPr bwMode="auto">
          <a:xfrm>
            <a:off x="5772150" y="2579688"/>
            <a:ext cx="714375" cy="3079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19.6%</a:t>
            </a:r>
            <a:endParaRPr lang="es-NI" sz="1400" b="1"/>
          </a:p>
        </p:txBody>
      </p:sp>
      <p:sp>
        <p:nvSpPr>
          <p:cNvPr id="44045" name="11 CuadroTexto"/>
          <p:cNvSpPr txBox="1">
            <a:spLocks noChangeArrowheads="1"/>
          </p:cNvSpPr>
          <p:nvPr/>
        </p:nvSpPr>
        <p:spPr bwMode="auto">
          <a:xfrm>
            <a:off x="6486525" y="2271713"/>
            <a:ext cx="639763" cy="3079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11.5%</a:t>
            </a:r>
            <a:endParaRPr lang="es-NI" sz="1400" b="1"/>
          </a:p>
        </p:txBody>
      </p:sp>
      <p:sp>
        <p:nvSpPr>
          <p:cNvPr id="44046" name="12 CuadroTexto"/>
          <p:cNvSpPr txBox="1">
            <a:spLocks noChangeArrowheads="1"/>
          </p:cNvSpPr>
          <p:nvPr/>
        </p:nvSpPr>
        <p:spPr bwMode="auto">
          <a:xfrm>
            <a:off x="2795588" y="3446463"/>
            <a:ext cx="631825" cy="3079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17.6%</a:t>
            </a:r>
            <a:endParaRPr lang="es-NI" sz="1400" b="1"/>
          </a:p>
        </p:txBody>
      </p:sp>
      <p:sp>
        <p:nvSpPr>
          <p:cNvPr id="44050" name="21 CuadroTexto"/>
          <p:cNvSpPr txBox="1">
            <a:spLocks noChangeArrowheads="1"/>
          </p:cNvSpPr>
          <p:nvPr/>
        </p:nvSpPr>
        <p:spPr bwMode="auto">
          <a:xfrm>
            <a:off x="7126288" y="1657350"/>
            <a:ext cx="638175" cy="3079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25.6%</a:t>
            </a:r>
            <a:endParaRPr lang="es-NI" sz="1400" b="1"/>
          </a:p>
        </p:txBody>
      </p:sp>
      <p:sp>
        <p:nvSpPr>
          <p:cNvPr id="44051" name="21 CuadroTexto"/>
          <p:cNvSpPr txBox="1">
            <a:spLocks noChangeArrowheads="1"/>
          </p:cNvSpPr>
          <p:nvPr/>
        </p:nvSpPr>
        <p:spPr bwMode="auto">
          <a:xfrm>
            <a:off x="7842250" y="1306513"/>
            <a:ext cx="638175" cy="3079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sz="1400" b="1"/>
              <a:t>10.7%</a:t>
            </a:r>
            <a:endParaRPr lang="es-NI" sz="1400" b="1"/>
          </a:p>
        </p:txBody>
      </p:sp>
      <p:sp>
        <p:nvSpPr>
          <p:cNvPr id="21" name="CuadroTexto 20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36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9568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Gráfico 23"/>
          <p:cNvGraphicFramePr>
            <a:graphicFrameLocks/>
          </p:cNvGraphicFramePr>
          <p:nvPr/>
        </p:nvGraphicFramePr>
        <p:xfrm>
          <a:off x="376238" y="1062038"/>
          <a:ext cx="846137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Gráfico" r:id="rId5" imgW="8468078" imgH="4779678" progId="Excel.Chart.8">
                  <p:embed/>
                </p:oleObj>
              </mc:Choice>
              <mc:Fallback>
                <p:oleObj name="Gráfico" r:id="rId5" imgW="8468078" imgH="477967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062038"/>
                        <a:ext cx="8461375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62152" y="350426"/>
            <a:ext cx="8229600" cy="1000124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EVOLUCIÓN DEL PRESUPUESTO ASIGNADO AL MINED </a:t>
            </a:r>
            <a:b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</a:b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2006-2015</a:t>
            </a:r>
            <a:endParaRPr lang="es-NI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</a:endParaRPr>
          </a:p>
        </p:txBody>
      </p:sp>
      <p:sp>
        <p:nvSpPr>
          <p:cNvPr id="9" name="8 Redondear rectángulo de esquina diagonal"/>
          <p:cNvSpPr/>
          <p:nvPr/>
        </p:nvSpPr>
        <p:spPr>
          <a:xfrm>
            <a:off x="1835150" y="3810000"/>
            <a:ext cx="687388" cy="2857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20.0%</a:t>
            </a:r>
            <a:endParaRPr lang="es-NI" sz="1400" b="1" dirty="0"/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2522538" y="3354388"/>
            <a:ext cx="695325" cy="28416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27.2%</a:t>
            </a:r>
            <a:endParaRPr lang="es-NI" sz="1400" b="1" dirty="0"/>
          </a:p>
        </p:txBody>
      </p:sp>
      <p:sp>
        <p:nvSpPr>
          <p:cNvPr id="11" name="10 Redondear rectángulo de esquina diagonal"/>
          <p:cNvSpPr/>
          <p:nvPr/>
        </p:nvSpPr>
        <p:spPr>
          <a:xfrm>
            <a:off x="3306763" y="3235325"/>
            <a:ext cx="692150" cy="2682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10.2%</a:t>
            </a:r>
            <a:endParaRPr lang="es-NI" sz="1400" b="1" dirty="0"/>
          </a:p>
        </p:txBody>
      </p:sp>
      <p:sp>
        <p:nvSpPr>
          <p:cNvPr id="12" name="11 Redondear rectángulo de esquina diagonal"/>
          <p:cNvSpPr/>
          <p:nvPr/>
        </p:nvSpPr>
        <p:spPr>
          <a:xfrm>
            <a:off x="4087813" y="3254375"/>
            <a:ext cx="714375" cy="24923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/>
              <a:t>-</a:t>
            </a:r>
            <a:r>
              <a:rPr lang="es-MX" sz="1400" b="1" dirty="0"/>
              <a:t>0.7%</a:t>
            </a:r>
            <a:endParaRPr lang="es-NI" sz="1400" b="1" dirty="0"/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4889500" y="3135313"/>
            <a:ext cx="685800" cy="24447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10.4%</a:t>
            </a:r>
            <a:endParaRPr lang="es-NI" sz="1400" b="1" dirty="0"/>
          </a:p>
        </p:txBody>
      </p:sp>
      <p:sp>
        <p:nvSpPr>
          <p:cNvPr id="14" name="13 Redondear rectángulo de esquina diagonal"/>
          <p:cNvSpPr/>
          <p:nvPr/>
        </p:nvSpPr>
        <p:spPr>
          <a:xfrm>
            <a:off x="5599113" y="2803525"/>
            <a:ext cx="692150" cy="3317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10.8%</a:t>
            </a:r>
            <a:endParaRPr lang="es-NI" sz="1400" b="1" dirty="0"/>
          </a:p>
        </p:txBody>
      </p:sp>
      <p:sp>
        <p:nvSpPr>
          <p:cNvPr id="15" name="14 Redondear rectángulo de esquina diagonal"/>
          <p:cNvSpPr/>
          <p:nvPr/>
        </p:nvSpPr>
        <p:spPr>
          <a:xfrm>
            <a:off x="6440488" y="2482850"/>
            <a:ext cx="698500" cy="30797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15.4%</a:t>
            </a:r>
            <a:endParaRPr lang="es-NI" sz="1400" b="1" dirty="0"/>
          </a:p>
        </p:txBody>
      </p:sp>
      <p:sp>
        <p:nvSpPr>
          <p:cNvPr id="22" name="21 Redondear rectángulo de esquina diagonal"/>
          <p:cNvSpPr/>
          <p:nvPr/>
        </p:nvSpPr>
        <p:spPr>
          <a:xfrm>
            <a:off x="7216775" y="1866900"/>
            <a:ext cx="692150" cy="27463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23.6%</a:t>
            </a:r>
            <a:endParaRPr lang="es-NI" sz="1400" b="1" dirty="0"/>
          </a:p>
        </p:txBody>
      </p:sp>
      <p:sp>
        <p:nvSpPr>
          <p:cNvPr id="17" name="4 CuadroTexto"/>
          <p:cNvSpPr txBox="1"/>
          <p:nvPr/>
        </p:nvSpPr>
        <p:spPr>
          <a:xfrm>
            <a:off x="536941" y="5947106"/>
            <a:ext cx="5753690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tx1"/>
                </a:solidFill>
              </a:rPr>
              <a:t>Fuente</a:t>
            </a:r>
            <a:r>
              <a:rPr lang="es-MX" sz="1200" dirty="0">
                <a:solidFill>
                  <a:schemeClr val="tx1"/>
                </a:solidFill>
              </a:rPr>
              <a:t>: Liquidaciones Presupuestarias 2006-2014.  Presupuesto actualizado Marzo  2015</a:t>
            </a:r>
            <a:endParaRPr lang="es-NI" sz="1200" dirty="0">
              <a:solidFill>
                <a:schemeClr val="tx1"/>
              </a:solidFill>
            </a:endParaRPr>
          </a:p>
        </p:txBody>
      </p:sp>
      <p:sp>
        <p:nvSpPr>
          <p:cNvPr id="23" name="21 Redondear rectángulo de esquina diagonal"/>
          <p:cNvSpPr/>
          <p:nvPr/>
        </p:nvSpPr>
        <p:spPr>
          <a:xfrm>
            <a:off x="7815263" y="1389063"/>
            <a:ext cx="692150" cy="27463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/>
              <a:t>20.9%</a:t>
            </a:r>
            <a:endParaRPr lang="es-NI" sz="14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37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6" name="Conector recto 25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1331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1170" y="575429"/>
            <a:ext cx="8087720" cy="613364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EVOLUCIÓN DEL PRESUPUESTO ASIGNADO AL PROGRAMA POLICÍA NACIONAL 2003-2015</a:t>
            </a:r>
            <a:endParaRPr lang="es-NI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426773" y="5977361"/>
            <a:ext cx="5753690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tx1"/>
                </a:solidFill>
              </a:rPr>
              <a:t>Fuente</a:t>
            </a:r>
            <a:r>
              <a:rPr lang="es-MX" sz="1200" dirty="0">
                <a:solidFill>
                  <a:schemeClr val="tx1"/>
                </a:solidFill>
              </a:rPr>
              <a:t>: Liquidaciones Presupuestarias 2003-2014.  Presupuesto actualizado Marzo  2015</a:t>
            </a:r>
            <a:endParaRPr lang="es-NI" sz="1200" dirty="0">
              <a:solidFill>
                <a:schemeClr val="tx1"/>
              </a:solidFill>
            </a:endParaRPr>
          </a:p>
        </p:txBody>
      </p:sp>
      <p:graphicFrame>
        <p:nvGraphicFramePr>
          <p:cNvPr id="47114" name="Gráfico 13"/>
          <p:cNvGraphicFramePr>
            <a:graphicFrameLocks/>
          </p:cNvGraphicFramePr>
          <p:nvPr/>
        </p:nvGraphicFramePr>
        <p:xfrm>
          <a:off x="376238" y="1206500"/>
          <a:ext cx="8443912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Gráfico" r:id="rId4" imgW="8449788" imgH="4663844" progId="Excel.Chart.8">
                  <p:embed/>
                </p:oleObj>
              </mc:Choice>
              <mc:Fallback>
                <p:oleObj name="Gráfico" r:id="rId4" imgW="8449788" imgH="466384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206500"/>
                        <a:ext cx="8443912" cy="466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38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1228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328745" y="6500298"/>
            <a:ext cx="5539399" cy="181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28745" y="6518469"/>
            <a:ext cx="41120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Económico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59445"/>
              </p:ext>
            </p:extLst>
          </p:nvPr>
        </p:nvGraphicFramePr>
        <p:xfrm>
          <a:off x="169518" y="1403537"/>
          <a:ext cx="4412542" cy="286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369029" y="4365104"/>
            <a:ext cx="23042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050" b="1" dirty="0"/>
              <a:t>Fuente:</a:t>
            </a:r>
          </a:p>
          <a:p>
            <a:r>
              <a:rPr lang="es-NI" sz="1050" dirty="0"/>
              <a:t>BCN </a:t>
            </a:r>
          </a:p>
          <a:p>
            <a:r>
              <a:rPr lang="es-NI" sz="1050" dirty="0" smtClean="0"/>
              <a:t>(Diciembre 2014)</a:t>
            </a:r>
            <a:endParaRPr lang="es-MX" sz="1050" dirty="0"/>
          </a:p>
        </p:txBody>
      </p:sp>
      <p:sp>
        <p:nvSpPr>
          <p:cNvPr id="2" name="Rectángulo 1"/>
          <p:cNvSpPr/>
          <p:nvPr/>
        </p:nvSpPr>
        <p:spPr>
          <a:xfrm>
            <a:off x="1979712" y="908720"/>
            <a:ext cx="5229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2000" b="1" dirty="0"/>
              <a:t>PIB (Millones de dólares) y PIB Per-Cápita (US$)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383814"/>
              </p:ext>
            </p:extLst>
          </p:nvPr>
        </p:nvGraphicFramePr>
        <p:xfrm>
          <a:off x="4724518" y="1407049"/>
          <a:ext cx="4302648" cy="291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44078" y="4993468"/>
            <a:ext cx="7252257" cy="14151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NI" sz="1400" dirty="0" smtClean="0"/>
              <a:t>NOTA: </a:t>
            </a:r>
            <a:r>
              <a:rPr lang="es-NI" sz="1400" b="1" dirty="0" smtClean="0"/>
              <a:t>Producto Interno Bruto (PIB) </a:t>
            </a:r>
            <a:r>
              <a:rPr lang="es-NI" sz="1400" dirty="0" smtClean="0"/>
              <a:t>– es el valor monetario de los bienes y servicios finales producidos en un país durante un año determinado.</a:t>
            </a:r>
          </a:p>
          <a:p>
            <a:pPr algn="just"/>
            <a:r>
              <a:rPr lang="es-NI" sz="1400" b="1" dirty="0" smtClean="0"/>
              <a:t>PIB Per cápita </a:t>
            </a:r>
            <a:r>
              <a:rPr lang="es-NI" sz="1400" dirty="0" smtClean="0"/>
              <a:t>–es la relación indicativa entre el PIB y la cantidad de habitantes de un país; la mejoría en este índice no necesariamente supone el aumento del bienestar por habitante dentro del país, dado que no muestra cómo se distribuye la riqueza producida a nivel general.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9279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4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61324" y="908720"/>
            <a:ext cx="74815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NI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CRECIMIENTO ECONÓMICO PAÍSES CENTROAMERICANOS</a:t>
            </a: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67544" y="5775081"/>
            <a:ext cx="113204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NI" sz="1050" b="1" dirty="0" smtClean="0"/>
              <a:t>Fuente:</a:t>
            </a:r>
          </a:p>
          <a:p>
            <a:r>
              <a:rPr lang="es-NI" sz="1050" dirty="0" smtClean="0"/>
              <a:t>BCN </a:t>
            </a:r>
          </a:p>
          <a:p>
            <a:r>
              <a:rPr lang="es-NI" sz="1050" dirty="0" smtClean="0"/>
              <a:t>(Diciembre 2014)</a:t>
            </a:r>
            <a:endParaRPr lang="es-MX" sz="105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39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961329"/>
              </p:ext>
            </p:extLst>
          </p:nvPr>
        </p:nvGraphicFramePr>
        <p:xfrm>
          <a:off x="1295400" y="1897856"/>
          <a:ext cx="6553200" cy="306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03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Graphic spid="15" grpId="0" uiExpand="1">
        <p:bldSub>
          <a:bldChart bld="category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82414"/>
            <a:ext cx="8229600" cy="835223"/>
          </a:xfrm>
        </p:spPr>
        <p:txBody>
          <a:bodyPr>
            <a:normAutofit/>
          </a:bodyPr>
          <a:lstStyle/>
          <a:p>
            <a:r>
              <a:rPr lang="es-NI" sz="2400" dirty="0" smtClean="0">
                <a:solidFill>
                  <a:srgbClr val="0066FF"/>
                </a:solidFill>
              </a:rPr>
              <a:t>CONCLUSIONES (2007-2014)</a:t>
            </a:r>
            <a:endParaRPr lang="es-MX" sz="2400" dirty="0">
              <a:solidFill>
                <a:srgbClr val="0066FF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894877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9" name="Marcador de número de diapositiva 8"/>
          <p:cNvSpPr txBox="1">
            <a:spLocks noGrp="1"/>
          </p:cNvSpPr>
          <p:nvPr>
            <p:ph type="sldNum" sz="quarter" idx="12"/>
          </p:nvPr>
        </p:nvSpPr>
        <p:spPr>
          <a:xfrm>
            <a:off x="8575583" y="274638"/>
            <a:ext cx="40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40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1331640" y="3068960"/>
          <a:ext cx="6400800" cy="132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ctor recto 3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539552" y="6485958"/>
            <a:ext cx="53285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539552" y="6604084"/>
            <a:ext cx="41120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Económico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957077"/>
              </p:ext>
            </p:extLst>
          </p:nvPr>
        </p:nvGraphicFramePr>
        <p:xfrm>
          <a:off x="1246909" y="2052205"/>
          <a:ext cx="6515100" cy="3050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1043608" y="5373216"/>
            <a:ext cx="18542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050" b="1" dirty="0"/>
              <a:t>Fuente:</a:t>
            </a:r>
          </a:p>
          <a:p>
            <a:r>
              <a:rPr lang="es-NI" sz="1050" dirty="0"/>
              <a:t>BCN </a:t>
            </a:r>
          </a:p>
          <a:p>
            <a:r>
              <a:rPr lang="es-NI" sz="1050" dirty="0" smtClean="0"/>
              <a:t>(Diciembre 2014)</a:t>
            </a:r>
            <a:endParaRPr lang="es-MX" sz="1050" dirty="0"/>
          </a:p>
        </p:txBody>
      </p:sp>
      <p:sp>
        <p:nvSpPr>
          <p:cNvPr id="2" name="Rectángulo 1"/>
          <p:cNvSpPr/>
          <p:nvPr/>
        </p:nvSpPr>
        <p:spPr>
          <a:xfrm>
            <a:off x="2771800" y="1124744"/>
            <a:ext cx="3399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2000" b="1" dirty="0"/>
              <a:t>PIB Real (Tasa de Crecimiento)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067697"/>
              </p:ext>
            </p:extLst>
          </p:nvPr>
        </p:nvGraphicFramePr>
        <p:xfrm>
          <a:off x="1043608" y="1844824"/>
          <a:ext cx="69847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11560" y="5732239"/>
            <a:ext cx="20882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050" b="1" dirty="0" smtClean="0"/>
              <a:t>Fuente:</a:t>
            </a:r>
          </a:p>
          <a:p>
            <a:r>
              <a:rPr lang="es-NI" sz="1050" dirty="0" smtClean="0"/>
              <a:t>BCN </a:t>
            </a:r>
          </a:p>
          <a:p>
            <a:r>
              <a:rPr lang="es-NI" sz="1050" smtClean="0"/>
              <a:t>(Diciembre 2014)</a:t>
            </a:r>
            <a:endParaRPr lang="es-MX" sz="105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Flecha arriba 13"/>
          <p:cNvSpPr/>
          <p:nvPr/>
        </p:nvSpPr>
        <p:spPr>
          <a:xfrm>
            <a:off x="8020231" y="3212976"/>
            <a:ext cx="952756" cy="108012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NI" sz="1100" b="1" dirty="0" smtClean="0">
                <a:solidFill>
                  <a:sysClr val="windowText" lastClr="000000"/>
                </a:solidFill>
              </a:rPr>
              <a:t>106.31 %</a:t>
            </a:r>
            <a:endParaRPr lang="es-MX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31640" y="692696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RESERVAS INTERNACIONALES BRUTAS (</a:t>
            </a:r>
            <a:r>
              <a:rPr lang="en-US" sz="2000" dirty="0" err="1"/>
              <a:t>Millones</a:t>
            </a:r>
            <a:r>
              <a:rPr lang="en-US" sz="2000" dirty="0"/>
              <a:t> US$) </a:t>
            </a:r>
            <a:r>
              <a:rPr lang="en-US" sz="2000" dirty="0" smtClean="0"/>
              <a:t>vs. RIB/Base </a:t>
            </a:r>
            <a:r>
              <a:rPr lang="en-US" sz="2000" dirty="0" err="1" smtClean="0"/>
              <a:t>Monetaria</a:t>
            </a:r>
            <a:endParaRPr lang="en-US" sz="20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3131840" y="5732239"/>
            <a:ext cx="4104456" cy="5770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NI" sz="1400" b="1" dirty="0" smtClean="0"/>
              <a:t>NOTA: El crecimiento estimado de las RIB de Nicaragua del 2007-2014 </a:t>
            </a:r>
            <a:r>
              <a:rPr lang="es-NI" sz="1400" b="1" dirty="0"/>
              <a:t>en términos reales </a:t>
            </a:r>
            <a:r>
              <a:rPr lang="es-NI" sz="1400" b="1" dirty="0" smtClean="0"/>
              <a:t>es del 86%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15380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/>
      <p:bldP spid="1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031450"/>
              </p:ext>
            </p:extLst>
          </p:nvPr>
        </p:nvGraphicFramePr>
        <p:xfrm>
          <a:off x="870780" y="1700808"/>
          <a:ext cx="7127800" cy="418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/>
          <p:cNvSpPr/>
          <p:nvPr/>
        </p:nvSpPr>
        <p:spPr>
          <a:xfrm>
            <a:off x="3936786" y="764704"/>
            <a:ext cx="13470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NI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INFLACIÓN</a:t>
            </a: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67544" y="5861417"/>
            <a:ext cx="105189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NI" sz="1050" b="1" dirty="0" smtClean="0"/>
              <a:t>Fuente:</a:t>
            </a:r>
          </a:p>
          <a:p>
            <a:r>
              <a:rPr lang="es-NI" sz="1050" dirty="0" smtClean="0"/>
              <a:t>BCN </a:t>
            </a:r>
          </a:p>
          <a:p>
            <a:r>
              <a:rPr lang="es-NI" sz="1050" dirty="0" smtClean="0"/>
              <a:t>Diciembre 2014</a:t>
            </a:r>
            <a:endParaRPr lang="es-MX" sz="105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134277"/>
              </p:ext>
            </p:extLst>
          </p:nvPr>
        </p:nvGraphicFramePr>
        <p:xfrm>
          <a:off x="723668" y="1916832"/>
          <a:ext cx="76647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3707512" y="908720"/>
            <a:ext cx="178914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NI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EMPLEO TOTAL</a:t>
            </a: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840081" y="2636912"/>
            <a:ext cx="1163967" cy="1152128"/>
            <a:chOff x="3840081" y="2636912"/>
            <a:chExt cx="1163967" cy="1152128"/>
          </a:xfrm>
        </p:grpSpPr>
        <p:sp>
          <p:nvSpPr>
            <p:cNvPr id="7" name="Flecha arriba 6"/>
            <p:cNvSpPr/>
            <p:nvPr/>
          </p:nvSpPr>
          <p:spPr>
            <a:xfrm>
              <a:off x="3840081" y="2636912"/>
              <a:ext cx="1163967" cy="115212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946506" y="2951796"/>
              <a:ext cx="94794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sz="1100" b="1" dirty="0" smtClean="0"/>
                <a:t>Variación P.O. </a:t>
              </a:r>
            </a:p>
            <a:p>
              <a:pPr algn="ctr"/>
              <a:r>
                <a:rPr lang="es-NI" sz="1100" b="1" dirty="0" smtClean="0"/>
                <a:t>41.19%</a:t>
              </a:r>
              <a:endParaRPr lang="es-MX" sz="1100" b="1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948264" y="2636912"/>
            <a:ext cx="1163967" cy="1152128"/>
            <a:chOff x="6948264" y="2636912"/>
            <a:chExt cx="1163967" cy="1152128"/>
          </a:xfrm>
        </p:grpSpPr>
        <p:sp>
          <p:nvSpPr>
            <p:cNvPr id="17" name="Flecha arriba 16"/>
            <p:cNvSpPr/>
            <p:nvPr/>
          </p:nvSpPr>
          <p:spPr>
            <a:xfrm>
              <a:off x="6948264" y="2636912"/>
              <a:ext cx="1163967" cy="1152128"/>
            </a:xfrm>
            <a:prstGeom prst="up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7056275" y="2947522"/>
              <a:ext cx="94794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NI" sz="1100" b="1" dirty="0" smtClean="0"/>
                <a:t>Asegurados</a:t>
              </a:r>
            </a:p>
            <a:p>
              <a:pPr algn="ctr"/>
              <a:r>
                <a:rPr lang="es-NI" sz="1100" b="1" dirty="0" smtClean="0"/>
                <a:t>INSS </a:t>
              </a:r>
            </a:p>
            <a:p>
              <a:pPr algn="ctr"/>
              <a:r>
                <a:rPr lang="es-NI" sz="1100" b="1" dirty="0" smtClean="0"/>
                <a:t>57.96%</a:t>
              </a:r>
              <a:endParaRPr lang="es-MX" sz="1100" b="1" dirty="0"/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467544" y="5775081"/>
            <a:ext cx="29706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NI" sz="1050" b="1" dirty="0" smtClean="0"/>
              <a:t>Fuente:</a:t>
            </a:r>
          </a:p>
          <a:p>
            <a:r>
              <a:rPr lang="es-NI" sz="1050" dirty="0" smtClean="0"/>
              <a:t>BCN/ INIDE (Encuesta Continua de Hogares)</a:t>
            </a:r>
          </a:p>
          <a:p>
            <a:r>
              <a:rPr lang="es-NI" sz="1050" dirty="0" smtClean="0"/>
              <a:t>NOTA: Población Ocupada en 2013 </a:t>
            </a:r>
          </a:p>
          <a:p>
            <a:r>
              <a:rPr lang="es-NI" sz="1050" dirty="0" smtClean="0"/>
              <a:t>BCN/ Asegurados INSS, Promedio, Diciembre 2014 </a:t>
            </a:r>
            <a:endParaRPr lang="es-MX" sz="105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/>
          <p:cNvCxnSpPr/>
          <p:nvPr/>
        </p:nvCxnSpPr>
        <p:spPr>
          <a:xfrm>
            <a:off x="467544" y="6525344"/>
            <a:ext cx="54221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67544" y="6573288"/>
            <a:ext cx="542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Dirección General de Análisis y Seguimiento Presupuestario y </a:t>
            </a:r>
            <a:r>
              <a:rPr lang="es-MX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Económico</a:t>
            </a:r>
            <a:endParaRPr lang="es-MX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6063622"/>
            <a:ext cx="1094398" cy="74975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411760" y="726480"/>
            <a:ext cx="389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EXPORTACIONES (Millones de US$)</a:t>
            </a:r>
            <a:endParaRPr lang="es-MX" sz="20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989808"/>
              </p:ext>
            </p:extLst>
          </p:nvPr>
        </p:nvGraphicFramePr>
        <p:xfrm>
          <a:off x="1668018" y="1397000"/>
          <a:ext cx="5856310" cy="1219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71262"/>
                <a:gridCol w="1171262"/>
                <a:gridCol w="1171262"/>
                <a:gridCol w="1171262"/>
                <a:gridCol w="1171262"/>
              </a:tblGrid>
              <a:tr h="269288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NI" sz="1600" dirty="0" smtClean="0"/>
                        <a:t>2007</a:t>
                      </a:r>
                      <a:endParaRPr lang="es-MX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NI" sz="1600" dirty="0" smtClean="0"/>
                        <a:t>2014</a:t>
                      </a:r>
                      <a:endParaRPr lang="es-MX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269288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400" b="1" dirty="0" smtClean="0"/>
                        <a:t>VOLUMEN TM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400" b="1" dirty="0" smtClean="0"/>
                        <a:t>VALOR </a:t>
                      </a:r>
                    </a:p>
                    <a:p>
                      <a:pPr algn="ctr"/>
                      <a:r>
                        <a:rPr lang="es-NI" sz="1400" b="1" dirty="0" smtClean="0"/>
                        <a:t>FOB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400" b="1" dirty="0" smtClean="0"/>
                        <a:t>VOLUMEN TM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400" b="1" dirty="0" smtClean="0"/>
                        <a:t>VALOR</a:t>
                      </a:r>
                    </a:p>
                    <a:p>
                      <a:pPr algn="ctr"/>
                      <a:r>
                        <a:rPr lang="es-NI" sz="1400" b="1" dirty="0" smtClean="0"/>
                        <a:t>FOB</a:t>
                      </a:r>
                      <a:endParaRPr lang="es-MX" sz="1400" b="1" dirty="0"/>
                    </a:p>
                  </a:txBody>
                  <a:tcPr/>
                </a:tc>
              </a:tr>
              <a:tr h="269288">
                <a:tc>
                  <a:txBody>
                    <a:bodyPr/>
                    <a:lstStyle/>
                    <a:p>
                      <a:r>
                        <a:rPr lang="es-NI" sz="1800" b="1" dirty="0" smtClean="0"/>
                        <a:t>TOTAL</a:t>
                      </a:r>
                      <a:endParaRPr lang="es-MX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1,373,476</a:t>
                      </a:r>
                      <a:r>
                        <a:rPr lang="es-MX" sz="1200" dirty="0" smtClean="0"/>
                        <a:t>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1,257,825,633</a:t>
                      </a:r>
                      <a:r>
                        <a:rPr lang="es-MX" sz="1200" dirty="0" smtClean="0"/>
                        <a:t>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2,008,339</a:t>
                      </a:r>
                      <a:r>
                        <a:rPr lang="es-MX" sz="1200" dirty="0" smtClean="0"/>
                        <a:t>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2,746,032,238</a:t>
                      </a:r>
                      <a:r>
                        <a:rPr lang="es-MX" sz="1200" dirty="0" smtClean="0"/>
                        <a:t> </a:t>
                      </a:r>
                      <a:endParaRPr lang="es-MX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1583668" y="2780928"/>
            <a:ext cx="5724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600" b="1" dirty="0" smtClean="0"/>
              <a:t>Tasa de Crecimiento Nominal en Valor Exportado es 118.32%.</a:t>
            </a:r>
            <a:endParaRPr lang="es-MX" sz="16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95536" y="3284984"/>
            <a:ext cx="3816424" cy="58477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s-NI" sz="1600" b="1" i="1" dirty="0" smtClean="0">
                <a:solidFill>
                  <a:schemeClr val="bg1"/>
                </a:solidFill>
              </a:rPr>
              <a:t>Cinco Principales Productos de Exportación en 2007:</a:t>
            </a:r>
            <a:endParaRPr lang="es-MX" sz="1600" b="1" i="1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831166" y="3284984"/>
            <a:ext cx="3845289" cy="584775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s-NI" sz="1600" b="1" i="1" dirty="0" smtClean="0">
                <a:solidFill>
                  <a:schemeClr val="bg1"/>
                </a:solidFill>
              </a:rPr>
              <a:t>Cinco Principales Productos de Exportación en 2014:</a:t>
            </a:r>
            <a:endParaRPr lang="es-MX" sz="1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910592"/>
              </p:ext>
            </p:extLst>
          </p:nvPr>
        </p:nvGraphicFramePr>
        <p:xfrm>
          <a:off x="395536" y="4035261"/>
          <a:ext cx="3816424" cy="1676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47470"/>
                <a:gridCol w="1996813"/>
                <a:gridCol w="1272141"/>
              </a:tblGrid>
              <a:tr h="269288">
                <a:tc>
                  <a:txBody>
                    <a:bodyPr/>
                    <a:lstStyle/>
                    <a:p>
                      <a:r>
                        <a:rPr lang="es-NI" sz="1200" dirty="0" smtClean="0"/>
                        <a:t>#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400" b="1" dirty="0" smtClean="0"/>
                        <a:t>Producto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400" b="1" dirty="0" smtClean="0"/>
                        <a:t>Valor</a:t>
                      </a:r>
                      <a:endParaRPr lang="es-MX" sz="1400" b="1" dirty="0"/>
                    </a:p>
                  </a:txBody>
                  <a:tcPr/>
                </a:tc>
              </a:tr>
              <a:tr h="269288">
                <a:tc>
                  <a:txBody>
                    <a:bodyPr/>
                    <a:lstStyle/>
                    <a:p>
                      <a:r>
                        <a:rPr lang="es-NI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MX" sz="12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200" i="1" dirty="0" smtClean="0"/>
                        <a:t>Café Oro.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185,205,897 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69288">
                <a:tc>
                  <a:txBody>
                    <a:bodyPr/>
                    <a:lstStyle/>
                    <a:p>
                      <a:r>
                        <a:rPr lang="es-NI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MX" sz="12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200" i="1" dirty="0" smtClean="0"/>
                        <a:t>Carne de Bovino.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183,611,057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9288">
                <a:tc>
                  <a:txBody>
                    <a:bodyPr/>
                    <a:lstStyle/>
                    <a:p>
                      <a:r>
                        <a:rPr lang="es-NI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MX" sz="12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200" i="1" dirty="0" smtClean="0"/>
                        <a:t>Azúcar de Caña.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96,393,990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288">
                <a:tc>
                  <a:txBody>
                    <a:bodyPr/>
                    <a:lstStyle/>
                    <a:p>
                      <a:r>
                        <a:rPr lang="es-NI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MX" sz="12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200" i="1" dirty="0" smtClean="0"/>
                        <a:t>Productos Lácteos.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76,058,096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9288">
                <a:tc>
                  <a:txBody>
                    <a:bodyPr/>
                    <a:lstStyle/>
                    <a:p>
                      <a:r>
                        <a:rPr lang="es-NI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MX" sz="12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200" i="1" dirty="0" smtClean="0"/>
                        <a:t>Oro en Bruto.</a:t>
                      </a:r>
                      <a:endParaRPr lang="es-MX" sz="1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64,698,806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266444"/>
              </p:ext>
            </p:extLst>
          </p:nvPr>
        </p:nvGraphicFramePr>
        <p:xfrm>
          <a:off x="4839597" y="4035261"/>
          <a:ext cx="3836858" cy="1676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50401"/>
                <a:gridCol w="2007504"/>
                <a:gridCol w="1278953"/>
              </a:tblGrid>
              <a:tr h="269288">
                <a:tc>
                  <a:txBody>
                    <a:bodyPr/>
                    <a:lstStyle/>
                    <a:p>
                      <a:r>
                        <a:rPr lang="es-NI" sz="1200" dirty="0" smtClean="0"/>
                        <a:t>#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400" b="1" dirty="0" smtClean="0"/>
                        <a:t>Producto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400" b="1" dirty="0" smtClean="0"/>
                        <a:t>Valor</a:t>
                      </a:r>
                      <a:endParaRPr lang="es-MX" sz="1400" b="1" dirty="0"/>
                    </a:p>
                  </a:txBody>
                  <a:tcPr/>
                </a:tc>
              </a:tr>
              <a:tr h="269288">
                <a:tc>
                  <a:txBody>
                    <a:bodyPr/>
                    <a:lstStyle/>
                    <a:p>
                      <a:r>
                        <a:rPr lang="es-NI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MX" sz="12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200" i="1" dirty="0" smtClean="0"/>
                        <a:t>Carne de Bovino.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456,353,182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9288">
                <a:tc>
                  <a:txBody>
                    <a:bodyPr/>
                    <a:lstStyle/>
                    <a:p>
                      <a:r>
                        <a:rPr lang="es-NI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MX" sz="12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200" i="1" dirty="0" smtClean="0"/>
                        <a:t>Café Oro.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394,556,783 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69288">
                <a:tc>
                  <a:txBody>
                    <a:bodyPr/>
                    <a:lstStyle/>
                    <a:p>
                      <a:r>
                        <a:rPr lang="es-NI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MX" sz="12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200" i="1" dirty="0" smtClean="0"/>
                        <a:t>Oro en Bruto.</a:t>
                      </a:r>
                      <a:endParaRPr lang="es-MX" sz="1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385,919,321 </a:t>
                      </a:r>
                    </a:p>
                  </a:txBody>
                  <a:tcPr marL="9525" marR="9525" marT="9525" marB="0" anchor="b"/>
                </a:tc>
              </a:tr>
              <a:tr h="269288">
                <a:tc>
                  <a:txBody>
                    <a:bodyPr/>
                    <a:lstStyle/>
                    <a:p>
                      <a:r>
                        <a:rPr lang="es-NI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MX" sz="12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200" i="1" dirty="0" smtClean="0"/>
                        <a:t>Azúcar de Caña.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194,256,569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288">
                <a:tc>
                  <a:txBody>
                    <a:bodyPr/>
                    <a:lstStyle/>
                    <a:p>
                      <a:r>
                        <a:rPr lang="es-NI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MX" sz="12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200" i="1" dirty="0" smtClean="0"/>
                        <a:t>Productos Lácteos.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191,346,278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CuadroTexto 26"/>
          <p:cNvSpPr txBox="1"/>
          <p:nvPr/>
        </p:nvSpPr>
        <p:spPr>
          <a:xfrm>
            <a:off x="35496" y="6263734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NI" sz="1100" b="1" dirty="0" smtClean="0"/>
              <a:t>Fuente: </a:t>
            </a:r>
            <a:r>
              <a:rPr lang="es-NI" sz="1100" dirty="0" smtClean="0"/>
              <a:t>CETREX (Diciembre 2014)</a:t>
            </a:r>
            <a:endParaRPr lang="es-MX" sz="11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662802" y="188641"/>
            <a:ext cx="37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endParaRPr lang="es-MX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22" grpId="0" animBg="1"/>
      <p:bldP spid="27" grpId="0"/>
    </p:bldLst>
  </p:timing>
</p:sld>
</file>

<file path=ppt/theme/theme1.xml><?xml version="1.0" encoding="utf-8"?>
<a:theme xmlns:a="http://schemas.openxmlformats.org/drawingml/2006/main" name="Plantilla Administrativa para Presentaciones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Administrativa para Presentaciones 2012</Template>
  <TotalTime>8030</TotalTime>
  <Words>2293</Words>
  <Application>Microsoft Office PowerPoint</Application>
  <PresentationFormat>Presentación en pantalla (4:3)</PresentationFormat>
  <Paragraphs>579</Paragraphs>
  <Slides>42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4" baseType="lpstr">
      <vt:lpstr>Plantilla Administrativa para Presentaciones 2012</vt:lpstr>
      <vt:lpstr>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INGRESOS TOTALES 2014 (Millones de córdobas)</vt:lpstr>
      <vt:lpstr>PRESUPUESTO DE INGRESOS TOTALES  VS. EJECUCIÓN 2014 </vt:lpstr>
      <vt:lpstr>COMPARATIVO EJECUCIÓN  INGRESOS 2014 Vs. 2013   (Millones de Córdobas)</vt:lpstr>
      <vt:lpstr>EJECUCIÓN DE LOS PRINCIPALES IMPUESTOS 2014 (Millones de córdobas)</vt:lpstr>
      <vt:lpstr>  PRESUPUESTO DE  INGRESOS 2015  </vt:lpstr>
      <vt:lpstr>RECAUDACIÓN DE INGRESOS A MARZO 2015</vt:lpstr>
      <vt:lpstr>INGRESOS  FISCALES Y COOPERACIÓN EXTERNA 2004 AL 2015</vt:lpstr>
      <vt:lpstr>Presentación de PowerPoint</vt:lpstr>
      <vt:lpstr>Presentación de PowerPoint</vt:lpstr>
      <vt:lpstr>PRESUPUESTO Y EJECUCIÓN DEL GASTO 2014  POR COMPONENTE</vt:lpstr>
      <vt:lpstr>Presentación de PowerPoint</vt:lpstr>
      <vt:lpstr>Presentación de PowerPoint</vt:lpstr>
      <vt:lpstr>PRESUPUESTO Y EJECUCIÓN DEL PGR AL MES DE MARZO  2015</vt:lpstr>
      <vt:lpstr>EVOLUCIÓN DEL PRESUPUESTO DE GASTO 2002-2015  POR COMPONENTE</vt:lpstr>
      <vt:lpstr>EVOLUCIÓN DEL PRESUPUESTO ASIGNADO AL GASTO SOCIAL  2006-2015 EN PORCENTAJE DEL PRESUPUESTO DE GASTO</vt:lpstr>
      <vt:lpstr>EVOLUCIÓN DE LA ASIGNACIÓN PRESUPUESTARIA A LAS UNIVERSIDADES Y CENTROS DE EDUCACIÓN TÉCNICA SUPERIOR 2006-2015</vt:lpstr>
      <vt:lpstr>EVOLUCIÓN DE LAS TRANSFERENCIAS MUNICIPALES  2006-2015</vt:lpstr>
      <vt:lpstr>EVOLUCIÓN DEL PRESUPUESTO ASIGNADO AL MINSA  2006-2015</vt:lpstr>
      <vt:lpstr>EVOLUCIÓN DEL PRESUPUESTO ASIGNADO AL MINED  2006-2015</vt:lpstr>
      <vt:lpstr>EVOLUCIÓN DEL PRESUPUESTO ASIGNADO AL PROGRAMA POLICÍA NACIONAL 2003-2015</vt:lpstr>
      <vt:lpstr>Presentación de PowerPoint</vt:lpstr>
      <vt:lpstr>CONCLUSIONES (2007-2014)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LIGIA;Yo</dc:creator>
  <cp:lastModifiedBy>Maria Zavala</cp:lastModifiedBy>
  <cp:revision>375</cp:revision>
  <cp:lastPrinted>2015-04-23T21:27:11Z</cp:lastPrinted>
  <dcterms:created xsi:type="dcterms:W3CDTF">2012-02-24T15:25:34Z</dcterms:created>
  <dcterms:modified xsi:type="dcterms:W3CDTF">2015-06-02T16:59:28Z</dcterms:modified>
</cp:coreProperties>
</file>